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handoutMasterIdLst>
    <p:handoutMasterId r:id="rId20"/>
  </p:handoutMasterIdLst>
  <p:sldIdLst>
    <p:sldId id="257" r:id="rId5"/>
    <p:sldId id="268" r:id="rId6"/>
    <p:sldId id="273" r:id="rId7"/>
    <p:sldId id="272" r:id="rId8"/>
    <p:sldId id="269" r:id="rId9"/>
    <p:sldId id="270" r:id="rId10"/>
    <p:sldId id="259" r:id="rId11"/>
    <p:sldId id="285" r:id="rId12"/>
    <p:sldId id="286" r:id="rId13"/>
    <p:sldId id="288" r:id="rId14"/>
    <p:sldId id="289" r:id="rId15"/>
    <p:sldId id="290" r:id="rId16"/>
    <p:sldId id="287" r:id="rId17"/>
    <p:sldId id="291" r:id="rId18"/>
  </p:sldIdLst>
  <p:sldSz cx="12188825" cy="6858000"/>
  <p:notesSz cx="6858000" cy="9144000"/>
  <p:defaultTextStyle>
    <a:defPPr rtl="0">
      <a:defRPr lang="el-g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404"/>
    <a:srgbClr val="5F6F0F"/>
    <a:srgbClr val="718412"/>
    <a:srgbClr val="65741A"/>
    <a:srgbClr val="70811D"/>
    <a:srgbClr val="7B8D1F"/>
    <a:srgbClr val="839721"/>
    <a:srgbClr val="95AB25"/>
    <a:srgbClr val="BC5500"/>
    <a:srgbClr val="C4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AA7A6E-418D-4072-B4BB-A41C9EBE7CD5}" v="10" dt="2023-06-17T11:12:04.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489" autoAdjust="0"/>
  </p:normalViewPr>
  <p:slideViewPr>
    <p:cSldViewPr>
      <p:cViewPr varScale="1">
        <p:scale>
          <a:sx n="111" d="100"/>
          <a:sy n="111" d="100"/>
        </p:scale>
        <p:origin x="594" y="96"/>
      </p:cViewPr>
      <p:guideLst>
        <p:guide orient="horz" pos="2160"/>
        <p:guide pos="3839"/>
      </p:guideLst>
    </p:cSldViewPr>
  </p:slideViewPr>
  <p:notesTextViewPr>
    <p:cViewPr>
      <p:scale>
        <a:sx n="1" d="1"/>
        <a:sy n="1" d="1"/>
      </p:scale>
      <p:origin x="0" y="0"/>
    </p:cViewPr>
  </p:notesTextViewPr>
  <p:notesViewPr>
    <p:cSldViewPr showGuides="1">
      <p:cViewPr varScale="1">
        <p:scale>
          <a:sx n="90" d="100"/>
          <a:sy n="90" d="100"/>
        </p:scale>
        <p:origin x="265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Γεωργιος Μπελιδης" userId="7fce9179629a278c" providerId="LiveId" clId="{55AA7A6E-418D-4072-B4BB-A41C9EBE7CD5}"/>
    <pc:docChg chg="undo custSel delSld modSld">
      <pc:chgData name="Γεωργιος Μπελιδης" userId="7fce9179629a278c" providerId="LiveId" clId="{55AA7A6E-418D-4072-B4BB-A41C9EBE7CD5}" dt="2023-06-17T11:12:09.393" v="65" actId="1076"/>
      <pc:docMkLst>
        <pc:docMk/>
      </pc:docMkLst>
      <pc:sldChg chg="addSp delSp modSp mod modClrScheme chgLayout">
        <pc:chgData name="Γεωργιος Μπελιδης" userId="7fce9179629a278c" providerId="LiveId" clId="{55AA7A6E-418D-4072-B4BB-A41C9EBE7CD5}" dt="2023-06-17T11:12:09.393" v="65" actId="1076"/>
        <pc:sldMkLst>
          <pc:docMk/>
          <pc:sldMk cId="1332291891" sldId="257"/>
        </pc:sldMkLst>
        <pc:spChg chg="mod ord">
          <ac:chgData name="Γεωργιος Μπελιδης" userId="7fce9179629a278c" providerId="LiveId" clId="{55AA7A6E-418D-4072-B4BB-A41C9EBE7CD5}" dt="2023-06-17T11:12:05.723" v="64" actId="700"/>
          <ac:spMkLst>
            <pc:docMk/>
            <pc:sldMk cId="1332291891" sldId="257"/>
            <ac:spMk id="2" creationId="{00000000-0000-0000-0000-000000000000}"/>
          </ac:spMkLst>
        </pc:spChg>
        <pc:spChg chg="add del mod ord">
          <ac:chgData name="Γεωργιος Μπελιδης" userId="7fce9179629a278c" providerId="LiveId" clId="{55AA7A6E-418D-4072-B4BB-A41C9EBE7CD5}" dt="2023-06-17T11:12:05.723" v="64" actId="700"/>
          <ac:spMkLst>
            <pc:docMk/>
            <pc:sldMk cId="1332291891" sldId="257"/>
            <ac:spMk id="3" creationId="{0E3B224F-3869-4C62-7640-F888CE9581CA}"/>
          </ac:spMkLst>
        </pc:spChg>
        <pc:spChg chg="mod ord">
          <ac:chgData name="Γεωργιος Μπελιδης" userId="7fce9179629a278c" providerId="LiveId" clId="{55AA7A6E-418D-4072-B4BB-A41C9EBE7CD5}" dt="2023-06-17T11:12:09.393" v="65" actId="1076"/>
          <ac:spMkLst>
            <pc:docMk/>
            <pc:sldMk cId="1332291891" sldId="257"/>
            <ac:spMk id="5" creationId="{00000000-0000-0000-0000-000000000000}"/>
          </ac:spMkLst>
        </pc:spChg>
        <pc:picChg chg="add del mod">
          <ac:chgData name="Γεωργιος Μπελιδης" userId="7fce9179629a278c" providerId="LiveId" clId="{55AA7A6E-418D-4072-B4BB-A41C9EBE7CD5}" dt="2023-06-17T11:12:04.640" v="63" actId="931"/>
          <ac:picMkLst>
            <pc:docMk/>
            <pc:sldMk cId="1332291891" sldId="257"/>
            <ac:picMk id="6" creationId="{31E2AE0A-D218-5C1A-FFEF-06176C9A0011}"/>
          </ac:picMkLst>
        </pc:picChg>
      </pc:sldChg>
      <pc:sldChg chg="addSp delSp modSp mod modClrScheme chgLayout">
        <pc:chgData name="Γεωργιος Μπελιδης" userId="7fce9179629a278c" providerId="LiveId" clId="{55AA7A6E-418D-4072-B4BB-A41C9EBE7CD5}" dt="2023-06-16T10:00:56.466" v="51" actId="962"/>
        <pc:sldMkLst>
          <pc:docMk/>
          <pc:sldMk cId="4264977537" sldId="259"/>
        </pc:sldMkLst>
        <pc:spChg chg="add del mod">
          <ac:chgData name="Γεωργιος Μπελιδης" userId="7fce9179629a278c" providerId="LiveId" clId="{55AA7A6E-418D-4072-B4BB-A41C9EBE7CD5}" dt="2023-06-16T09:57:58.458" v="38"/>
          <ac:spMkLst>
            <pc:docMk/>
            <pc:sldMk cId="4264977537" sldId="259"/>
            <ac:spMk id="2" creationId="{54BC37CA-EB60-8A8F-44A0-E62E7256C20E}"/>
          </ac:spMkLst>
        </pc:spChg>
        <pc:spChg chg="add del mod">
          <ac:chgData name="Γεωργιος Μπελιδης" userId="7fce9179629a278c" providerId="LiveId" clId="{55AA7A6E-418D-4072-B4BB-A41C9EBE7CD5}" dt="2023-06-16T09:59:39.756" v="43" actId="931"/>
          <ac:spMkLst>
            <pc:docMk/>
            <pc:sldMk cId="4264977537" sldId="259"/>
            <ac:spMk id="4" creationId="{67518A4D-5D1E-982F-7B42-2E21D92947B7}"/>
          </ac:spMkLst>
        </pc:spChg>
        <pc:spChg chg="mod">
          <ac:chgData name="Γεωργιος Μπελιδης" userId="7fce9179629a278c" providerId="LiveId" clId="{55AA7A6E-418D-4072-B4BB-A41C9EBE7CD5}" dt="2023-06-16T09:58:06.387" v="41" actId="26606"/>
          <ac:spMkLst>
            <pc:docMk/>
            <pc:sldMk cId="4264977537" sldId="259"/>
            <ac:spMk id="7" creationId="{8BC38854-3350-1C5E-B150-C0ABC6777B2C}"/>
          </ac:spMkLst>
        </pc:spChg>
        <pc:spChg chg="add del mod">
          <ac:chgData name="Γεωργιος Μπελιδης" userId="7fce9179629a278c" providerId="LiveId" clId="{55AA7A6E-418D-4072-B4BB-A41C9EBE7CD5}" dt="2023-06-16T10:00:54.799" v="49" actId="931"/>
          <ac:spMkLst>
            <pc:docMk/>
            <pc:sldMk cId="4264977537" sldId="259"/>
            <ac:spMk id="10" creationId="{2831CA46-72BD-2D2E-E096-860CC9C85498}"/>
          </ac:spMkLst>
        </pc:spChg>
        <pc:spChg chg="add del mod">
          <ac:chgData name="Γεωργιος Μπελιδης" userId="7fce9179629a278c" providerId="LiveId" clId="{55AA7A6E-418D-4072-B4BB-A41C9EBE7CD5}" dt="2023-06-16T09:58:06.370" v="40" actId="26606"/>
          <ac:spMkLst>
            <pc:docMk/>
            <pc:sldMk cId="4264977537" sldId="259"/>
            <ac:spMk id="1033" creationId="{695BDD24-7E38-E069-3233-0D338C84B847}"/>
          </ac:spMkLst>
        </pc:spChg>
        <pc:spChg chg="add">
          <ac:chgData name="Γεωργιος Μπελιδης" userId="7fce9179629a278c" providerId="LiveId" clId="{55AA7A6E-418D-4072-B4BB-A41C9EBE7CD5}" dt="2023-06-16T09:58:06.387" v="41" actId="26606"/>
          <ac:spMkLst>
            <pc:docMk/>
            <pc:sldMk cId="4264977537" sldId="259"/>
            <ac:spMk id="1035" creationId="{C7E23A3F-8D52-BB3A-CE01-8D03A8A9A6E7}"/>
          </ac:spMkLst>
        </pc:spChg>
        <pc:picChg chg="add del mod">
          <ac:chgData name="Γεωργιος Μπελιδης" userId="7fce9179629a278c" providerId="LiveId" clId="{55AA7A6E-418D-4072-B4BB-A41C9EBE7CD5}" dt="2023-06-16T10:00:00.411" v="48" actId="478"/>
          <ac:picMkLst>
            <pc:docMk/>
            <pc:sldMk cId="4264977537" sldId="259"/>
            <ac:picMk id="6" creationId="{4D00DD97-1447-40C6-ACFD-BC3048C7DFBC}"/>
          </ac:picMkLst>
        </pc:picChg>
        <pc:picChg chg="del mod">
          <ac:chgData name="Γεωργιος Μπελιδης" userId="7fce9179629a278c" providerId="LiveId" clId="{55AA7A6E-418D-4072-B4BB-A41C9EBE7CD5}" dt="2023-06-16T09:57:48.481" v="37" actId="478"/>
          <ac:picMkLst>
            <pc:docMk/>
            <pc:sldMk cId="4264977537" sldId="259"/>
            <ac:picMk id="9" creationId="{4EB8A70F-A489-36DD-88FD-4E32DE665225}"/>
          </ac:picMkLst>
        </pc:picChg>
        <pc:picChg chg="add mod">
          <ac:chgData name="Γεωργιος Μπελιδης" userId="7fce9179629a278c" providerId="LiveId" clId="{55AA7A6E-418D-4072-B4BB-A41C9EBE7CD5}" dt="2023-06-16T10:00:56.466" v="51" actId="962"/>
          <ac:picMkLst>
            <pc:docMk/>
            <pc:sldMk cId="4264977537" sldId="259"/>
            <ac:picMk id="12" creationId="{88A38465-CD13-F648-F96B-CFEEFF9F7B83}"/>
          </ac:picMkLst>
        </pc:picChg>
        <pc:picChg chg="add del mod">
          <ac:chgData name="Γεωργιος Μπελιδης" userId="7fce9179629a278c" providerId="LiveId" clId="{55AA7A6E-418D-4072-B4BB-A41C9EBE7CD5}" dt="2023-06-16T09:57:48.481" v="37" actId="478"/>
          <ac:picMkLst>
            <pc:docMk/>
            <pc:sldMk cId="4264977537" sldId="259"/>
            <ac:picMk id="1026" creationId="{882E6211-A4BF-8E4D-8DBC-BC89000FFB92}"/>
          </ac:picMkLst>
        </pc:picChg>
        <pc:picChg chg="add del mod">
          <ac:chgData name="Γεωργιος Μπελιδης" userId="7fce9179629a278c" providerId="LiveId" clId="{55AA7A6E-418D-4072-B4BB-A41C9EBE7CD5}" dt="2023-06-16T09:59:33.556" v="42" actId="478"/>
          <ac:picMkLst>
            <pc:docMk/>
            <pc:sldMk cId="4264977537" sldId="259"/>
            <ac:picMk id="1028" creationId="{62161A14-089A-DDFD-50D7-A22323BC67DA}"/>
          </ac:picMkLst>
        </pc:picChg>
      </pc:sldChg>
      <pc:sldChg chg="modSp">
        <pc:chgData name="Γεωργιος Μπελιδης" userId="7fce9179629a278c" providerId="LiveId" clId="{55AA7A6E-418D-4072-B4BB-A41C9EBE7CD5}" dt="2023-06-16T07:31:46.540" v="33" actId="20578"/>
        <pc:sldMkLst>
          <pc:docMk/>
          <pc:sldMk cId="397710800" sldId="262"/>
        </pc:sldMkLst>
        <pc:spChg chg="mod">
          <ac:chgData name="Γεωργιος Μπελιδης" userId="7fce9179629a278c" providerId="LiveId" clId="{55AA7A6E-418D-4072-B4BB-A41C9EBE7CD5}" dt="2023-06-16T07:31:46.540" v="33" actId="20578"/>
          <ac:spMkLst>
            <pc:docMk/>
            <pc:sldMk cId="397710800" sldId="262"/>
            <ac:spMk id="6" creationId="{007D2ABE-5B02-C82F-9945-9C37583F6815}"/>
          </ac:spMkLst>
        </pc:spChg>
      </pc:sldChg>
      <pc:sldChg chg="del">
        <pc:chgData name="Γεωργιος Μπελιδης" userId="7fce9179629a278c" providerId="LiveId" clId="{55AA7A6E-418D-4072-B4BB-A41C9EBE7CD5}" dt="2023-06-16T07:31:16.520" v="30" actId="2696"/>
        <pc:sldMkLst>
          <pc:docMk/>
          <pc:sldMk cId="1405850135" sldId="263"/>
        </pc:sldMkLst>
      </pc:sldChg>
      <pc:sldChg chg="del">
        <pc:chgData name="Γεωργιος Μπελιδης" userId="7fce9179629a278c" providerId="LiveId" clId="{55AA7A6E-418D-4072-B4BB-A41C9EBE7CD5}" dt="2023-06-16T07:31:21.625" v="32" actId="2696"/>
        <pc:sldMkLst>
          <pc:docMk/>
          <pc:sldMk cId="3480339974" sldId="265"/>
        </pc:sldMkLst>
      </pc:sldChg>
      <pc:sldChg chg="del">
        <pc:chgData name="Γεωργιος Μπελιδης" userId="7fce9179629a278c" providerId="LiveId" clId="{55AA7A6E-418D-4072-B4BB-A41C9EBE7CD5}" dt="2023-06-16T07:31:19.379" v="31" actId="2696"/>
        <pc:sldMkLst>
          <pc:docMk/>
          <pc:sldMk cId="2319046984" sldId="271"/>
        </pc:sldMkLst>
      </pc:sldChg>
      <pc:sldChg chg="modSp mod">
        <pc:chgData name="Γεωργιος Μπελιδης" userId="7fce9179629a278c" providerId="LiveId" clId="{55AA7A6E-418D-4072-B4BB-A41C9EBE7CD5}" dt="2023-06-16T07:25:34.240" v="29" actId="1076"/>
        <pc:sldMkLst>
          <pc:docMk/>
          <pc:sldMk cId="1939063407" sldId="272"/>
        </pc:sldMkLst>
        <pc:spChg chg="mod">
          <ac:chgData name="Γεωργιος Μπελιδης" userId="7fce9179629a278c" providerId="LiveId" clId="{55AA7A6E-418D-4072-B4BB-A41C9EBE7CD5}" dt="2023-06-16T07:25:34.240" v="29" actId="1076"/>
          <ac:spMkLst>
            <pc:docMk/>
            <pc:sldMk cId="1939063407" sldId="272"/>
            <ac:spMk id="2" creationId="{660594C8-F8EB-6C12-0C5B-F181E455286A}"/>
          </ac:spMkLst>
        </pc:spChg>
        <pc:spChg chg="mod">
          <ac:chgData name="Γεωργιος Μπελιδης" userId="7fce9179629a278c" providerId="LiveId" clId="{55AA7A6E-418D-4072-B4BB-A41C9EBE7CD5}" dt="2023-06-15T14:15:36.120" v="28" actId="20577"/>
          <ac:spMkLst>
            <pc:docMk/>
            <pc:sldMk cId="1939063407" sldId="272"/>
            <ac:spMk id="3" creationId="{F0E4EFAF-69E4-36F2-8A89-B6402E1E63E6}"/>
          </ac:spMkLst>
        </pc:spChg>
      </pc:sldChg>
      <pc:sldChg chg="modSp mod">
        <pc:chgData name="Γεωργιος Μπελιδης" userId="7fce9179629a278c" providerId="LiveId" clId="{55AA7A6E-418D-4072-B4BB-A41C9EBE7CD5}" dt="2023-06-15T14:15:22.536" v="24" actId="20577"/>
        <pc:sldMkLst>
          <pc:docMk/>
          <pc:sldMk cId="3401783261" sldId="274"/>
        </pc:sldMkLst>
        <pc:spChg chg="mod">
          <ac:chgData name="Γεωργιος Μπελιδης" userId="7fce9179629a278c" providerId="LiveId" clId="{55AA7A6E-418D-4072-B4BB-A41C9EBE7CD5}" dt="2023-06-15T14:15:22.536" v="24" actId="20577"/>
          <ac:spMkLst>
            <pc:docMk/>
            <pc:sldMk cId="3401783261" sldId="274"/>
            <ac:spMk id="3" creationId="{2A8D26F1-3B8A-722A-61C2-A19EFA41103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7942A0-B7D2-4B14-8FEA-55FC702F5BE7}" type="doc">
      <dgm:prSet loTypeId="urn:microsoft.com/office/officeart/2005/8/layout/vProcess5" loCatId="process" qsTypeId="urn:microsoft.com/office/officeart/2005/8/quickstyle/simple4" qsCatId="simple" csTypeId="urn:microsoft.com/office/officeart/2005/8/colors/colorful1" csCatId="colorful" phldr="1"/>
      <dgm:spPr/>
      <dgm:t>
        <a:bodyPr rtlCol="0"/>
        <a:lstStyle/>
        <a:p>
          <a:pPr rtl="0"/>
          <a:endParaRPr lang="en-US"/>
        </a:p>
      </dgm:t>
    </dgm:pt>
    <dgm:pt modelId="{1D84D8B6-AB32-4491-B5D2-EFE3D7668B88}" type="pres">
      <dgm:prSet presAssocID="{CD7942A0-B7D2-4B14-8FEA-55FC702F5BE7}" presName="outerComposite" presStyleCnt="0">
        <dgm:presLayoutVars>
          <dgm:chMax val="5"/>
          <dgm:dir/>
          <dgm:resizeHandles val="exact"/>
        </dgm:presLayoutVars>
      </dgm:prSet>
      <dgm:spPr/>
    </dgm:pt>
    <dgm:pt modelId="{3E0E8213-E460-4EB7-9A92-C2B1CC553F0D}" type="pres">
      <dgm:prSet presAssocID="{CD7942A0-B7D2-4B14-8FEA-55FC702F5BE7}" presName="dummyMaxCanvas" presStyleCnt="0">
        <dgm:presLayoutVars/>
      </dgm:prSet>
      <dgm:spPr/>
    </dgm:pt>
  </dgm:ptLst>
  <dgm:cxnLst>
    <dgm:cxn modelId="{C2D0E194-BD14-4AD2-9E3A-CE984C34B6CD}" type="presOf" srcId="{CD7942A0-B7D2-4B14-8FEA-55FC702F5BE7}" destId="{1D84D8B6-AB32-4491-B5D2-EFE3D7668B88}" srcOrd="0" destOrd="0" presId="urn:microsoft.com/office/officeart/2005/8/layout/vProcess5"/>
    <dgm:cxn modelId="{768DB908-A4BF-48A6-A740-5DD0CBAFBB11}" type="presParOf" srcId="{1D84D8B6-AB32-4491-B5D2-EFE3D7668B88}" destId="{3E0E8213-E460-4EB7-9A92-C2B1CC553F0D}" srcOrd="0"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60EF0509-AE43-4EB5-8303-9327858C9C2D}" type="datetime1">
              <a:rPr lang="el-GR" smtClean="0"/>
              <a:t>21/11/2023</a:t>
            </a:fld>
            <a:endParaRPr lang="el-GR" dirty="0"/>
          </a:p>
        </p:txBody>
      </p:sp>
      <p:sp>
        <p:nvSpPr>
          <p:cNvPr id="4" name="Σύμβολο κράτησης θέσης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79429053-DC2A-4342-ADD4-2FD729D91E2C}" type="slidenum">
              <a:rPr lang="el-GR"/>
              <a:pPr algn="r" rtl="0"/>
              <a:t>‹#›</a:t>
            </a:fld>
            <a:endParaRPr lang="el-GR" dirty="0"/>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el-GR" dirty="0"/>
          </a:p>
        </p:txBody>
      </p:sp>
      <p:sp>
        <p:nvSpPr>
          <p:cNvPr id="3" name="Σύμβολο κράτησης θέσης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61CF018A-5C42-4AB6-8972-3EBD44B88A5E}" type="datetime1">
              <a:rPr lang="el-GR" smtClean="0"/>
              <a:pPr/>
              <a:t>21/11/2023</a:t>
            </a:fld>
            <a:endParaRPr lang="el-GR" dirty="0"/>
          </a:p>
        </p:txBody>
      </p:sp>
      <p:sp>
        <p:nvSpPr>
          <p:cNvPr id="4" name="Σύμβολο κράτησης θέσης εικόνας διαφάνειας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el-GR" dirty="0"/>
          </a:p>
        </p:txBody>
      </p:sp>
      <p:sp>
        <p:nvSpPr>
          <p:cNvPr id="5" name="Σύμβολο κράτησης θέσης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el-GR" dirty="0"/>
              <a:t>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6" name="Σύμβολο κράτησης θέσης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el-GR" dirty="0"/>
          </a:p>
        </p:txBody>
      </p:sp>
      <p:sp>
        <p:nvSpPr>
          <p:cNvPr id="7" name="Σύμβολο κράτησης θέσης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3EBA5BD7-F043-4D1B-AA17-CD412FC534DE}" type="slidenum">
              <a:rPr lang="el-GR" smtClean="0"/>
              <a:pPr/>
              <a:t>‹#›</a:t>
            </a:fld>
            <a:endParaRPr lang="el-GR" dirty="0"/>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EBA5BD7-F043-4D1B-AA17-CD412FC534DE}" type="slidenum">
              <a:rPr lang="el-GR" smtClean="0"/>
              <a:pPr/>
              <a:t>1</a:t>
            </a:fld>
            <a:endParaRPr lang="el-GR" dirty="0"/>
          </a:p>
        </p:txBody>
      </p:sp>
    </p:spTree>
    <p:extLst>
      <p:ext uri="{BB962C8B-B14F-4D97-AF65-F5344CB8AC3E}">
        <p14:creationId xmlns:p14="http://schemas.microsoft.com/office/powerpoint/2010/main" val="2983530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3EBA5BD7-F043-4D1B-AA17-CD412FC534DE}" type="slidenum">
              <a:rPr lang="el-GR" smtClean="0"/>
              <a:pPr/>
              <a:t>2</a:t>
            </a:fld>
            <a:endParaRPr lang="el-GR" dirty="0"/>
          </a:p>
        </p:txBody>
      </p:sp>
    </p:spTree>
    <p:extLst>
      <p:ext uri="{BB962C8B-B14F-4D97-AF65-F5344CB8AC3E}">
        <p14:creationId xmlns:p14="http://schemas.microsoft.com/office/powerpoint/2010/main" val="4051697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3EBA5BD7-F043-4D1B-AA17-CD412FC534DE}" type="slidenum">
              <a:rPr lang="el-GR" smtClean="0"/>
              <a:pPr/>
              <a:t>5</a:t>
            </a:fld>
            <a:endParaRPr lang="el-GR" dirty="0"/>
          </a:p>
        </p:txBody>
      </p:sp>
    </p:spTree>
    <p:extLst>
      <p:ext uri="{BB962C8B-B14F-4D97-AF65-F5344CB8AC3E}">
        <p14:creationId xmlns:p14="http://schemas.microsoft.com/office/powerpoint/2010/main" val="3760342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3EBA5BD7-F043-4D1B-AA17-CD412FC534DE}" type="slidenum">
              <a:rPr lang="en-US" smtClean="0"/>
              <a:t>6</a:t>
            </a:fld>
            <a:endParaRPr lang="en-US" dirty="0"/>
          </a:p>
        </p:txBody>
      </p:sp>
    </p:spTree>
    <p:extLst>
      <p:ext uri="{BB962C8B-B14F-4D97-AF65-F5344CB8AC3E}">
        <p14:creationId xmlns:p14="http://schemas.microsoft.com/office/powerpoint/2010/main" val="4117229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3EBA5BD7-F043-4D1B-AA17-CD412FC534DE}" type="slidenum">
              <a:rPr lang="el-GR" smtClean="0"/>
              <a:pPr/>
              <a:t>7</a:t>
            </a:fld>
            <a:endParaRPr lang="el-GR" dirty="0"/>
          </a:p>
        </p:txBody>
      </p:sp>
    </p:spTree>
    <p:extLst>
      <p:ext uri="{BB962C8B-B14F-4D97-AF65-F5344CB8AC3E}">
        <p14:creationId xmlns:p14="http://schemas.microsoft.com/office/powerpoint/2010/main" val="3524784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21" name="διαγώνιοι"/>
          <p:cNvGrpSpPr/>
          <p:nvPr/>
        </p:nvGrpSpPr>
        <p:grpSpPr>
          <a:xfrm>
            <a:off x="7516443" y="4145281"/>
            <a:ext cx="4686117" cy="2731407"/>
            <a:chOff x="5638800" y="3108960"/>
            <a:chExt cx="3515503" cy="2048555"/>
          </a:xfrm>
        </p:grpSpPr>
        <p:cxnSp>
          <p:nvCxnSpPr>
            <p:cNvPr id="14" name="Ευθεία γραμμή σύνδεσης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Ευθεία γραμμή σύνδεσης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Ευθεία γραμμή σύνδεσης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κάτω γραμμές"/>
          <p:cNvGrpSpPr/>
          <p:nvPr/>
        </p:nvGrpSpPr>
        <p:grpSpPr>
          <a:xfrm>
            <a:off x="-8916" y="6057149"/>
            <a:ext cx="5498726" cy="820207"/>
            <a:chOff x="-6689" y="4553748"/>
            <a:chExt cx="4125119" cy="615155"/>
          </a:xfrm>
        </p:grpSpPr>
        <p:sp>
          <p:nvSpPr>
            <p:cNvPr id="9" name="Ελεύθερη σχεδίαση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l-GR" dirty="0"/>
            </a:p>
          </p:txBody>
        </p:sp>
        <p:sp>
          <p:nvSpPr>
            <p:cNvPr id="10" name="Ελεύθερη σχεδίαση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l-GR" dirty="0"/>
            </a:p>
          </p:txBody>
        </p:sp>
        <p:sp>
          <p:nvSpPr>
            <p:cNvPr id="11" name="Ελεύθερη σχεδίαση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l-GR" dirty="0"/>
            </a:p>
          </p:txBody>
        </p:sp>
      </p:grpSp>
      <p:sp>
        <p:nvSpPr>
          <p:cNvPr id="2" name="Τίτλος 1"/>
          <p:cNvSpPr>
            <a:spLocks noGrp="1"/>
          </p:cNvSpPr>
          <p:nvPr>
            <p:ph type="ctrTitle"/>
          </p:nvPr>
        </p:nvSpPr>
        <p:spPr>
          <a:xfrm>
            <a:off x="1625176" y="584200"/>
            <a:ext cx="8735325" cy="2000251"/>
          </a:xfrm>
        </p:spPr>
        <p:txBody>
          <a:bodyPr rtlCol="0">
            <a:normAutofit/>
          </a:bodyPr>
          <a:lstStyle>
            <a:lvl1pPr algn="l" rtl="0">
              <a:defRPr sz="5400"/>
            </a:lvl1pPr>
          </a:lstStyle>
          <a:p>
            <a:pPr rtl="0"/>
            <a:r>
              <a:rPr lang="el-GR"/>
              <a:t>Κάντε κλικ για να επεξεργαστείτε τον τίτλο υποδείγματος</a:t>
            </a:r>
            <a:endParaRPr lang="el-GR" dirty="0"/>
          </a:p>
        </p:txBody>
      </p:sp>
      <p:sp>
        <p:nvSpPr>
          <p:cNvPr id="3" name="Υπότιτλος 2"/>
          <p:cNvSpPr>
            <a:spLocks noGrp="1"/>
          </p:cNvSpPr>
          <p:nvPr>
            <p:ph type="subTitle" idx="1" hasCustomPrompt="1"/>
          </p:nvPr>
        </p:nvSpPr>
        <p:spPr>
          <a:xfrm>
            <a:off x="1625176" y="2616200"/>
            <a:ext cx="8735325" cy="1752600"/>
          </a:xfrm>
        </p:spPr>
        <p:txBody>
          <a:bodyPr rtlCol="0">
            <a:normAutofit/>
          </a:bodyPr>
          <a:lstStyle>
            <a:lvl1pPr marL="0" indent="0" algn="l" rtl="0">
              <a:spcBef>
                <a:spcPts val="0"/>
              </a:spcBef>
              <a:buNone/>
              <a:defRPr sz="2800" cap="all" spc="200" baseline="0">
                <a:solidFill>
                  <a:schemeClr val="accent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r>
              <a:rPr lang="el-GR" dirty="0"/>
              <a:t>Στυλ κύριου υπότιτλου</a:t>
            </a:r>
          </a:p>
        </p:txBody>
      </p:sp>
      <p:sp>
        <p:nvSpPr>
          <p:cNvPr id="22" name="Σύμβολο κράτησης ημερομηνίας 21"/>
          <p:cNvSpPr>
            <a:spLocks noGrp="1"/>
          </p:cNvSpPr>
          <p:nvPr>
            <p:ph type="dt" sz="half" idx="10"/>
          </p:nvPr>
        </p:nvSpPr>
        <p:spPr/>
        <p:txBody>
          <a:bodyPr rtlCol="0"/>
          <a:lstStyle>
            <a:lvl1pPr>
              <a:defRPr/>
            </a:lvl1pPr>
          </a:lstStyle>
          <a:p>
            <a:fld id="{EB114E9E-0D99-4132-9F20-6193C67FA641}" type="datetime1">
              <a:rPr lang="el-GR" smtClean="0"/>
              <a:pPr/>
              <a:t>21/11/2023</a:t>
            </a:fld>
            <a:endParaRPr lang="el-GR" dirty="0"/>
          </a:p>
        </p:txBody>
      </p:sp>
      <p:sp>
        <p:nvSpPr>
          <p:cNvPr id="23" name="Σύμβολο κράτησης υποσέλιδου 22"/>
          <p:cNvSpPr>
            <a:spLocks noGrp="1"/>
          </p:cNvSpPr>
          <p:nvPr>
            <p:ph type="ftr" sz="quarter" idx="11"/>
          </p:nvPr>
        </p:nvSpPr>
        <p:spPr/>
        <p:txBody>
          <a:bodyPr rtlCol="0"/>
          <a:lstStyle/>
          <a:p>
            <a:pPr rtl="0"/>
            <a:endParaRPr lang="el-GR" dirty="0"/>
          </a:p>
        </p:txBody>
      </p:sp>
      <p:sp>
        <p:nvSpPr>
          <p:cNvPr id="24" name="Σύμβολο κράτησης αριθμού διαφάνειας 23"/>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κατακόρυφου κειμένου 2"/>
          <p:cNvSpPr>
            <a:spLocks noGrp="1"/>
          </p:cNvSpPr>
          <p:nvPr>
            <p:ph type="body" orient="vert" idx="1"/>
          </p:nvPr>
        </p:nvSpPr>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FEE03D18-5920-476B-B621-F457E604BDF9}" type="datetime1">
              <a:rPr lang="el-GR" smtClean="0"/>
              <a:pPr/>
              <a:t>21/11/2023</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6898" y="584200"/>
            <a:ext cx="2742486" cy="5588000"/>
          </a:xfrm>
        </p:spPr>
        <p:txBody>
          <a:bodyPr vert="eaVert"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κατακόρυφου κειμένου 2"/>
          <p:cNvSpPr>
            <a:spLocks noGrp="1"/>
          </p:cNvSpPr>
          <p:nvPr>
            <p:ph type="body" orient="vert" idx="1"/>
          </p:nvPr>
        </p:nvSpPr>
        <p:spPr>
          <a:xfrm>
            <a:off x="1218882" y="584200"/>
            <a:ext cx="7414869" cy="5588000"/>
          </a:xfrm>
        </p:spPr>
        <p:txBody>
          <a:bodyPr vert="eaVert" rtlCol="0"/>
          <a:lstStyle>
            <a:lvl5pPr algn="l" rtl="0">
              <a:defRPr/>
            </a:lvl5pPr>
            <a:lvl6pPr algn="l" rtl="0">
              <a:defRPr/>
            </a:lvl6pPr>
            <a:lvl7pPr algn="l" rtl="0">
              <a:defRPr/>
            </a:lvl7pPr>
            <a:lvl8pPr algn="l" rtl="0">
              <a:defRPr/>
            </a:lvl8pPr>
            <a:lvl9pPr algn="l" rtl="0">
              <a:defRPr/>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0FD49017-5501-4F5E-BDF2-23E83AB435ED}" type="datetime1">
              <a:rPr lang="el-GR" smtClean="0"/>
              <a:pPr/>
              <a:t>21/11/2023</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περιεχομένου 2"/>
          <p:cNvSpPr>
            <a:spLocks noGrp="1"/>
          </p:cNvSpPr>
          <p:nvPr>
            <p:ph idx="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BE22798E-C43A-45EE-B3D1-CC694D7B93D6}" type="datetime1">
              <a:rPr lang="el-GR" smtClean="0"/>
              <a:pPr/>
              <a:t>21/11/2023</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11" name="διαγώνιοι"/>
          <p:cNvGrpSpPr/>
          <p:nvPr/>
        </p:nvGrpSpPr>
        <p:grpSpPr>
          <a:xfrm>
            <a:off x="7516443" y="4145281"/>
            <a:ext cx="4686117" cy="2731407"/>
            <a:chOff x="5638800" y="3108960"/>
            <a:chExt cx="3515503" cy="2048555"/>
          </a:xfrm>
        </p:grpSpPr>
        <p:cxnSp>
          <p:nvCxnSpPr>
            <p:cNvPr id="12" name="Ευθεία γραμμή σύνδεσης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Ευθεία γραμμή σύνδεσης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Ευθεία γραμμή σύνδεσης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Τίτλος 1"/>
          <p:cNvSpPr>
            <a:spLocks noGrp="1"/>
          </p:cNvSpPr>
          <p:nvPr>
            <p:ph type="title"/>
          </p:nvPr>
        </p:nvSpPr>
        <p:spPr>
          <a:xfrm>
            <a:off x="1625177" y="2209801"/>
            <a:ext cx="8938472" cy="2764335"/>
          </a:xfrm>
        </p:spPr>
        <p:txBody>
          <a:bodyPr rtlCol="0" anchor="b">
            <a:normAutofit/>
          </a:bodyPr>
          <a:lstStyle>
            <a:lvl1pPr algn="l" rtl="0">
              <a:defRPr sz="5400" b="0" cap="none" baseline="0"/>
            </a:lvl1pPr>
          </a:lstStyle>
          <a:p>
            <a:pPr rtl="0"/>
            <a:r>
              <a:rPr lang="el-GR"/>
              <a:t>Κάντε κλικ για να επεξεργαστείτε τον τίτλο υποδείγματος</a:t>
            </a:r>
            <a:endParaRPr lang="el-GR" dirty="0"/>
          </a:p>
        </p:txBody>
      </p:sp>
      <p:sp>
        <p:nvSpPr>
          <p:cNvPr id="3" name="Σύμβολο κράτησης θέσης κειμένου 2"/>
          <p:cNvSpPr>
            <a:spLocks noGrp="1"/>
          </p:cNvSpPr>
          <p:nvPr>
            <p:ph type="body" idx="1"/>
          </p:nvPr>
        </p:nvSpPr>
        <p:spPr>
          <a:xfrm>
            <a:off x="1625176" y="4951266"/>
            <a:ext cx="7069519" cy="1220933"/>
          </a:xfrm>
        </p:spPr>
        <p:txBody>
          <a:bodyPr rtlCol="0" anchor="t">
            <a:normAutofit/>
          </a:bodyPr>
          <a:lstStyle>
            <a:lvl1pPr marL="0" indent="0" algn="l" rtl="0">
              <a:spcBef>
                <a:spcPts val="0"/>
              </a:spcBef>
              <a:buNone/>
              <a:defRPr sz="2800" cap="all" spc="200" baseline="0">
                <a:solidFill>
                  <a:schemeClr val="accent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el-GR"/>
              <a:t>Στυλ κειμένου υποδείγματος</a:t>
            </a:r>
          </a:p>
        </p:txBody>
      </p:sp>
      <p:sp>
        <p:nvSpPr>
          <p:cNvPr id="4" name="Σύμβολο κράτησης θέσης ημερομηνίας 3"/>
          <p:cNvSpPr>
            <a:spLocks noGrp="1"/>
          </p:cNvSpPr>
          <p:nvPr>
            <p:ph type="dt" sz="half" idx="10"/>
          </p:nvPr>
        </p:nvSpPr>
        <p:spPr/>
        <p:txBody>
          <a:bodyPr rtlCol="0"/>
          <a:lstStyle>
            <a:lvl1pPr>
              <a:defRPr/>
            </a:lvl1pPr>
          </a:lstStyle>
          <a:p>
            <a:fld id="{6C3E4E7B-3787-4B29-807F-F54978DA009C}" type="datetime1">
              <a:rPr lang="el-GR" smtClean="0"/>
              <a:pPr/>
              <a:t>21/11/2023</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περιεχομένου 2"/>
          <p:cNvSpPr>
            <a:spLocks noGrp="1"/>
          </p:cNvSpPr>
          <p:nvPr>
            <p:ph sz="half" idx="1"/>
          </p:nvPr>
        </p:nvSpPr>
        <p:spPr>
          <a:xfrm>
            <a:off x="1218883" y="1706880"/>
            <a:ext cx="5078677" cy="446532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baseline="0"/>
            </a:lvl8pPr>
            <a:lvl9pPr algn="l" rtl="0">
              <a:defRPr sz="2000" baseline="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4" name="Σύμβολο κράτησης θέσης περιεχομένου 3"/>
          <p:cNvSpPr>
            <a:spLocks noGrp="1"/>
          </p:cNvSpPr>
          <p:nvPr>
            <p:ph sz="half" idx="2"/>
          </p:nvPr>
        </p:nvSpPr>
        <p:spPr>
          <a:xfrm>
            <a:off x="6500707" y="1706880"/>
            <a:ext cx="5078677" cy="446532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5" name="Σύμβολο κράτησης θέσης ημερομηνίας 4"/>
          <p:cNvSpPr>
            <a:spLocks noGrp="1"/>
          </p:cNvSpPr>
          <p:nvPr>
            <p:ph type="dt" sz="half" idx="10"/>
          </p:nvPr>
        </p:nvSpPr>
        <p:spPr/>
        <p:txBody>
          <a:bodyPr rtlCol="0"/>
          <a:lstStyle>
            <a:lvl1pPr>
              <a:defRPr/>
            </a:lvl1pPr>
          </a:lstStyle>
          <a:p>
            <a:fld id="{3D2795C2-3C6D-46D9-AA9D-55838BE32457}" type="datetime1">
              <a:rPr lang="el-GR" smtClean="0"/>
              <a:pPr/>
              <a:t>21/11/2023</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lgn="l"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κειμένου 2"/>
          <p:cNvSpPr>
            <a:spLocks noGrp="1"/>
          </p:cNvSpPr>
          <p:nvPr>
            <p:ph type="body" idx="1"/>
          </p:nvPr>
        </p:nvSpPr>
        <p:spPr>
          <a:xfrm>
            <a:off x="1218883" y="1701800"/>
            <a:ext cx="5082740" cy="914400"/>
          </a:xfrm>
        </p:spPr>
        <p:txBody>
          <a:bodyPr rtlCol="0" anchor="b">
            <a:normAutofit/>
          </a:bodyPr>
          <a:lstStyle>
            <a:lvl1pPr marL="0" indent="0" algn="l" rtl="0">
              <a:spcBef>
                <a:spcPts val="0"/>
              </a:spcBef>
              <a:buNone/>
              <a:defRPr sz="2800" b="0" cap="all" spc="200" baseline="0">
                <a:solidFill>
                  <a:schemeClr val="accent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el-GR"/>
              <a:t>Στυλ κειμένου υποδείγματος</a:t>
            </a:r>
          </a:p>
        </p:txBody>
      </p:sp>
      <p:sp>
        <p:nvSpPr>
          <p:cNvPr id="4" name="Σύμβολο κράτησης θέσης περιεχομένου 3"/>
          <p:cNvSpPr>
            <a:spLocks noGrp="1"/>
          </p:cNvSpPr>
          <p:nvPr>
            <p:ph sz="half" idx="2"/>
          </p:nvPr>
        </p:nvSpPr>
        <p:spPr>
          <a:xfrm>
            <a:off x="1218883" y="2717800"/>
            <a:ext cx="5078677" cy="3454400"/>
          </a:xfrm>
        </p:spPr>
        <p:txBody>
          <a:bodyPr rtlCol="0">
            <a:no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baseline="0"/>
            </a:lvl7pPr>
            <a:lvl8pPr algn="l" rtl="0">
              <a:defRPr sz="2000" baseline="0"/>
            </a:lvl8pPr>
            <a:lvl9pPr algn="l" rtl="0">
              <a:defRPr sz="2000" baseline="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5" name="Σύμβολο κράτησης θέσης κειμένου 4"/>
          <p:cNvSpPr>
            <a:spLocks noGrp="1"/>
          </p:cNvSpPr>
          <p:nvPr>
            <p:ph type="body" sz="quarter" idx="3"/>
          </p:nvPr>
        </p:nvSpPr>
        <p:spPr>
          <a:xfrm>
            <a:off x="6496644" y="1701800"/>
            <a:ext cx="5082740" cy="914400"/>
          </a:xfrm>
        </p:spPr>
        <p:txBody>
          <a:bodyPr rtlCol="0" anchor="b">
            <a:normAutofit/>
          </a:bodyPr>
          <a:lstStyle>
            <a:lvl1pPr marL="0" indent="0" algn="l" rtl="0">
              <a:spcBef>
                <a:spcPts val="0"/>
              </a:spcBef>
              <a:buNone/>
              <a:defRPr sz="2800" b="0" cap="all" spc="200" baseline="0">
                <a:solidFill>
                  <a:schemeClr val="accent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el-GR"/>
              <a:t>Στυλ κειμένου υποδείγματος</a:t>
            </a:r>
          </a:p>
        </p:txBody>
      </p:sp>
      <p:sp>
        <p:nvSpPr>
          <p:cNvPr id="6" name="Σύμβολο κράτησης θέσης περιεχομένου 5"/>
          <p:cNvSpPr>
            <a:spLocks noGrp="1"/>
          </p:cNvSpPr>
          <p:nvPr>
            <p:ph sz="quarter" idx="4"/>
          </p:nvPr>
        </p:nvSpPr>
        <p:spPr>
          <a:xfrm>
            <a:off x="6500707" y="2717800"/>
            <a:ext cx="5078677" cy="3454400"/>
          </a:xfrm>
        </p:spPr>
        <p:txBody>
          <a:bodyPr rtlCol="0">
            <a:no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baseline="0"/>
            </a:lvl6pPr>
            <a:lvl7pPr algn="l" rtl="0">
              <a:defRPr sz="2000" baseline="0"/>
            </a:lvl7pPr>
            <a:lvl8pPr algn="l" rtl="0">
              <a:defRPr sz="2000" baseline="0"/>
            </a:lvl8pPr>
            <a:lvl9pPr algn="l" rtl="0">
              <a:defRPr sz="2000" baseline="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7" name="Σύμβολο κράτησης θέσης ημερομηνίας 6"/>
          <p:cNvSpPr>
            <a:spLocks noGrp="1"/>
          </p:cNvSpPr>
          <p:nvPr>
            <p:ph type="dt" sz="half" idx="10"/>
          </p:nvPr>
        </p:nvSpPr>
        <p:spPr/>
        <p:txBody>
          <a:bodyPr rtlCol="0"/>
          <a:lstStyle>
            <a:lvl1pPr>
              <a:defRPr/>
            </a:lvl1pPr>
          </a:lstStyle>
          <a:p>
            <a:fld id="{9B20B830-23DF-4498-A12D-0DC28DB90ED0}" type="datetime1">
              <a:rPr lang="el-GR" smtClean="0"/>
              <a:pPr/>
              <a:t>21/11/2023</a:t>
            </a:fld>
            <a:endParaRPr lang="el-GR" dirty="0"/>
          </a:p>
        </p:txBody>
      </p:sp>
      <p:sp>
        <p:nvSpPr>
          <p:cNvPr id="8" name="Σύμβολο κράτησης θέσης υποσέλιδου 7"/>
          <p:cNvSpPr>
            <a:spLocks noGrp="1"/>
          </p:cNvSpPr>
          <p:nvPr>
            <p:ph type="ftr" sz="quarter" idx="11"/>
          </p:nvPr>
        </p:nvSpPr>
        <p:spPr/>
        <p:txBody>
          <a:bodyPr rtlCol="0"/>
          <a:lstStyle/>
          <a:p>
            <a:pPr rtl="0"/>
            <a:endParaRPr lang="el-GR" dirty="0"/>
          </a:p>
        </p:txBody>
      </p:sp>
      <p:sp>
        <p:nvSpPr>
          <p:cNvPr id="9" name="Σύμβολο κράτησης θέσης αριθμού διαφάνειας 8"/>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sp>
        <p:nvSpPr>
          <p:cNvPr id="3" name="Σύμβολο κράτησης θέσης ημερομηνίας 2"/>
          <p:cNvSpPr>
            <a:spLocks noGrp="1"/>
          </p:cNvSpPr>
          <p:nvPr>
            <p:ph type="dt" sz="half" idx="10"/>
          </p:nvPr>
        </p:nvSpPr>
        <p:spPr/>
        <p:txBody>
          <a:bodyPr rtlCol="0"/>
          <a:lstStyle>
            <a:lvl1pPr>
              <a:defRPr/>
            </a:lvl1pPr>
          </a:lstStyle>
          <a:p>
            <a:fld id="{D75FDC03-9023-46B1-A5BE-75CCF9E9930E}" type="datetime1">
              <a:rPr lang="el-GR" smtClean="0"/>
              <a:pPr/>
              <a:t>21/11/2023</a:t>
            </a:fld>
            <a:endParaRPr lang="el-GR" dirty="0"/>
          </a:p>
        </p:txBody>
      </p:sp>
      <p:sp>
        <p:nvSpPr>
          <p:cNvPr id="4" name="Σύμβολο κράτησης θέσης υποσέλιδου 3"/>
          <p:cNvSpPr>
            <a:spLocks noGrp="1"/>
          </p:cNvSpPr>
          <p:nvPr>
            <p:ph type="ftr" sz="quarter" idx="11"/>
          </p:nvPr>
        </p:nvSpPr>
        <p:spPr/>
        <p:txBody>
          <a:bodyPr rtlCol="0"/>
          <a:lstStyle/>
          <a:p>
            <a:pPr rtl="0"/>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Σύμβολο κράτησης θέσης ημερομηνίας 1"/>
          <p:cNvSpPr>
            <a:spLocks noGrp="1"/>
          </p:cNvSpPr>
          <p:nvPr>
            <p:ph type="dt" sz="half" idx="10"/>
          </p:nvPr>
        </p:nvSpPr>
        <p:spPr/>
        <p:txBody>
          <a:bodyPr rtlCol="0"/>
          <a:lstStyle>
            <a:lvl1pPr>
              <a:defRPr/>
            </a:lvl1pPr>
          </a:lstStyle>
          <a:p>
            <a:fld id="{6DACF33E-69FA-4107-840B-E26512DD07C1}" type="datetime1">
              <a:rPr lang="el-GR" smtClean="0"/>
              <a:pPr/>
              <a:t>21/11/2023</a:t>
            </a:fld>
            <a:endParaRPr lang="el-GR" dirty="0"/>
          </a:p>
        </p:txBody>
      </p:sp>
      <p:sp>
        <p:nvSpPr>
          <p:cNvPr id="3" name="Σύμβολο κράτησης θέσης υποσέλιδου 2"/>
          <p:cNvSpPr>
            <a:spLocks noGrp="1"/>
          </p:cNvSpPr>
          <p:nvPr>
            <p:ph type="ftr" sz="quarter" idx="11"/>
          </p:nvPr>
        </p:nvSpPr>
        <p:spPr/>
        <p:txBody>
          <a:bodyPr rtlCol="0"/>
          <a:lstStyle/>
          <a:p>
            <a:pPr rtl="0"/>
            <a:endParaRPr lang="el-GR" dirty="0"/>
          </a:p>
        </p:txBody>
      </p:sp>
      <p:sp>
        <p:nvSpPr>
          <p:cNvPr id="4" name="Σύμβολο κράτησης θέσης αριθμού διαφάνειας 3"/>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218882" y="1701800"/>
            <a:ext cx="4062942" cy="2438400"/>
          </a:xfrm>
        </p:spPr>
        <p:txBody>
          <a:bodyPr rtlCol="0" anchor="b">
            <a:normAutofit/>
          </a:bodyPr>
          <a:lstStyle>
            <a:lvl1pPr algn="l" rtl="0">
              <a:defRPr sz="2800" b="0" cap="all" spc="200" baseline="0">
                <a:solidFill>
                  <a:schemeClr val="accent1"/>
                </a:solidFill>
              </a:defRPr>
            </a:lvl1pPr>
          </a:lstStyle>
          <a:p>
            <a:pPr rtl="0"/>
            <a:r>
              <a:rPr lang="el-GR"/>
              <a:t>Κάντε κλικ για να επεξεργαστείτε τον τίτλο υποδείγματος</a:t>
            </a:r>
            <a:endParaRPr lang="el-GR" dirty="0"/>
          </a:p>
        </p:txBody>
      </p:sp>
      <p:sp>
        <p:nvSpPr>
          <p:cNvPr id="4" name="Σύμβολο κράτησης θέσης κειμένου 3"/>
          <p:cNvSpPr>
            <a:spLocks noGrp="1"/>
          </p:cNvSpPr>
          <p:nvPr>
            <p:ph type="body" sz="half" idx="2"/>
          </p:nvPr>
        </p:nvSpPr>
        <p:spPr>
          <a:xfrm>
            <a:off x="1218882" y="4241800"/>
            <a:ext cx="4062942" cy="1930400"/>
          </a:xfrm>
        </p:spPr>
        <p:txBody>
          <a:bodyPr rtlCol="0">
            <a:normAutofit/>
          </a:bodyPr>
          <a:lstStyle>
            <a:lvl1pPr marL="0" indent="0" algn="l" rtl="0">
              <a:buNone/>
              <a:defRPr sz="20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el-GR"/>
              <a:t>Στυλ κειμένου υποδείγματος</a:t>
            </a:r>
          </a:p>
        </p:txBody>
      </p:sp>
      <p:sp>
        <p:nvSpPr>
          <p:cNvPr id="3" name="Σύμβολο κράτησης θέσης περιεχομένου 2"/>
          <p:cNvSpPr>
            <a:spLocks noGrp="1"/>
          </p:cNvSpPr>
          <p:nvPr>
            <p:ph idx="1"/>
          </p:nvPr>
        </p:nvSpPr>
        <p:spPr>
          <a:xfrm>
            <a:off x="5484971" y="584200"/>
            <a:ext cx="6094413" cy="5588000"/>
          </a:xfrm>
        </p:spPr>
        <p:txBody>
          <a:bodyPr rtlCol="0">
            <a:normAutofit/>
          </a:bodyPr>
          <a:lstStyle>
            <a:lvl1pPr algn="l" rtl="0">
              <a:defRPr sz="2800"/>
            </a:lvl1pPr>
            <a:lvl2pPr algn="l" rtl="0">
              <a:defRPr sz="2400"/>
            </a:lvl2pPr>
            <a:lvl3pPr algn="l" rtl="0">
              <a:defRPr sz="2000"/>
            </a:lvl3pPr>
            <a:lvl4pPr algn="l" rtl="0">
              <a:defRPr sz="2000"/>
            </a:lvl4pPr>
            <a:lvl5pPr algn="l" rtl="0">
              <a:defRPr sz="2000"/>
            </a:lvl5pPr>
            <a:lvl6pPr algn="l" rtl="0">
              <a:defRPr sz="2000"/>
            </a:lvl6pPr>
            <a:lvl7pPr algn="l" rtl="0">
              <a:defRPr sz="2000"/>
            </a:lvl7pPr>
            <a:lvl8pPr algn="l" rtl="0">
              <a:defRPr sz="2000" baseline="0"/>
            </a:lvl8pPr>
            <a:lvl9pPr algn="l" rtl="0">
              <a:defRPr sz="2000" baseline="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5" name="Σύμβολο κράτησης θέσης ημερομηνίας 4"/>
          <p:cNvSpPr>
            <a:spLocks noGrp="1"/>
          </p:cNvSpPr>
          <p:nvPr>
            <p:ph type="dt" sz="half" idx="10"/>
          </p:nvPr>
        </p:nvSpPr>
        <p:spPr/>
        <p:txBody>
          <a:bodyPr rtlCol="0"/>
          <a:lstStyle>
            <a:lvl1pPr>
              <a:defRPr/>
            </a:lvl1pPr>
          </a:lstStyle>
          <a:p>
            <a:fld id="{7B5BC992-F594-4BC5-8969-D8212CAFCF5B}" type="datetime1">
              <a:rPr lang="el-GR" smtClean="0"/>
              <a:pPr/>
              <a:t>21/11/2023</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218882" y="1701800"/>
            <a:ext cx="4062942" cy="2438400"/>
          </a:xfrm>
        </p:spPr>
        <p:txBody>
          <a:bodyPr rtlCol="0" anchor="b">
            <a:normAutofit/>
          </a:bodyPr>
          <a:lstStyle>
            <a:lvl1pPr algn="l" rtl="0">
              <a:defRPr sz="2800" b="0" cap="all" spc="200" baseline="0">
                <a:solidFill>
                  <a:schemeClr val="accent1"/>
                </a:solidFill>
              </a:defRPr>
            </a:lvl1pPr>
          </a:lstStyle>
          <a:p>
            <a:pPr rtl="0"/>
            <a:r>
              <a:rPr lang="el-GR"/>
              <a:t>Κάντε κλικ για να επεξεργαστείτε τον τίτλο υποδείγματος</a:t>
            </a:r>
            <a:endParaRPr lang="el-GR" dirty="0"/>
          </a:p>
        </p:txBody>
      </p:sp>
      <p:sp>
        <p:nvSpPr>
          <p:cNvPr id="4" name="Σύμβολο κράτησης θέσης κειμένου 3"/>
          <p:cNvSpPr>
            <a:spLocks noGrp="1"/>
          </p:cNvSpPr>
          <p:nvPr>
            <p:ph type="body" sz="half" idx="2"/>
          </p:nvPr>
        </p:nvSpPr>
        <p:spPr>
          <a:xfrm>
            <a:off x="1218882" y="4241800"/>
            <a:ext cx="4062942" cy="1930400"/>
          </a:xfrm>
        </p:spPr>
        <p:txBody>
          <a:bodyPr rtlCol="0">
            <a:normAutofit/>
          </a:bodyPr>
          <a:lstStyle>
            <a:lvl1pPr marL="0" indent="0" algn="l" rtl="0">
              <a:buNone/>
              <a:defRPr sz="2000"/>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el-GR"/>
              <a:t>Στυλ κειμένου υποδείγματος</a:t>
            </a:r>
          </a:p>
        </p:txBody>
      </p:sp>
      <p:sp>
        <p:nvSpPr>
          <p:cNvPr id="3" name="Σύμβολο κράτησης θέσης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484971" y="584200"/>
            <a:ext cx="6094413" cy="5588000"/>
          </a:xfrm>
          <a:ln w="12700">
            <a:solidFill>
              <a:schemeClr val="bg1">
                <a:lumMod val="75000"/>
                <a:lumOff val="25000"/>
              </a:schemeClr>
            </a:solidFill>
            <a:miter lim="800000"/>
          </a:ln>
        </p:spPr>
        <p:txBody>
          <a:bodyPr rtlCol="0">
            <a:normAutofit/>
          </a:bodyPr>
          <a:lstStyle>
            <a:lvl1pPr marL="0" indent="0" algn="l" rtl="0">
              <a:buNone/>
              <a:defRPr sz="28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el-GR"/>
              <a:t>Κάντε κλικ στο εικονίδιο για να προσθέσετε εικόνα</a:t>
            </a:r>
            <a:endParaRPr lang="el-GR" dirty="0"/>
          </a:p>
        </p:txBody>
      </p:sp>
      <p:sp>
        <p:nvSpPr>
          <p:cNvPr id="5" name="Σύμβολο κράτησης θέσης ημερομηνίας 4"/>
          <p:cNvSpPr>
            <a:spLocks noGrp="1"/>
          </p:cNvSpPr>
          <p:nvPr>
            <p:ph type="dt" sz="half" idx="10"/>
          </p:nvPr>
        </p:nvSpPr>
        <p:spPr/>
        <p:txBody>
          <a:bodyPr rtlCol="0"/>
          <a:lstStyle>
            <a:lvl1pPr>
              <a:defRPr/>
            </a:lvl1pPr>
          </a:lstStyle>
          <a:p>
            <a:fld id="{9C8993EF-2B22-4C2A-8339-E072A10DAA40}" type="datetime1">
              <a:rPr lang="el-GR" smtClean="0"/>
              <a:pPr/>
              <a:t>21/11/2023</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C014DD1E-5D91-48A3-AD6D-45FBA980D106}" type="slidenum">
              <a:rPr lang="el-GR"/>
              <a:t>‹#›</a:t>
            </a:fld>
            <a:endParaRPr lang="el-GR" dirty="0"/>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αριστερές γραμμές"/>
          <p:cNvGrpSpPr/>
          <p:nvPr/>
        </p:nvGrpSpPr>
        <p:grpSpPr>
          <a:xfrm>
            <a:off x="-15870" y="-3174"/>
            <a:ext cx="819993" cy="5229225"/>
            <a:chOff x="-11906" y="-2381"/>
            <a:chExt cx="615155" cy="3921919"/>
          </a:xfrm>
        </p:grpSpPr>
        <p:sp>
          <p:nvSpPr>
            <p:cNvPr id="10" name="Ελεύθερη σχεδίαση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sp>
          <p:nvSpPr>
            <p:cNvPr id="11" name="Ελεύθερη σχεδίαση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sp>
          <p:nvSpPr>
            <p:cNvPr id="14" name="Ελεύθερη σχεδίαση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grpSp>
      <p:sp>
        <p:nvSpPr>
          <p:cNvPr id="2" name="Σύμβολο κράτησης θέσης τίτλου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pPr rtl="0"/>
            <a:r>
              <a:rPr lang="el-GR" dirty="0"/>
              <a:t>Στυλ κύριου τίτλου</a:t>
            </a:r>
          </a:p>
        </p:txBody>
      </p:sp>
      <p:sp>
        <p:nvSpPr>
          <p:cNvPr id="3" name="Σύμβολο κράτησης θέσης κειμένου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rtl="0"/>
            <a:r>
              <a:rPr lang="el-GR" dirty="0"/>
              <a:t>Επεξεργασία στυλ κειμένου υποδείγματος</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4" name="Σύμβολο κράτησης θέσης ημερομηνίας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rtl="0">
              <a:defRPr sz="1200">
                <a:solidFill>
                  <a:schemeClr val="tx1">
                    <a:tint val="75000"/>
                  </a:schemeClr>
                </a:solidFill>
              </a:defRPr>
            </a:lvl1pPr>
          </a:lstStyle>
          <a:p>
            <a:fld id="{6741C16F-8D31-4045-9A8D-0694E47699F9}" type="datetime1">
              <a:rPr lang="el-GR" smtClean="0"/>
              <a:pPr/>
              <a:t>21/11/2023</a:t>
            </a:fld>
            <a:endParaRPr lang="el-GR" dirty="0"/>
          </a:p>
        </p:txBody>
      </p:sp>
      <p:sp>
        <p:nvSpPr>
          <p:cNvPr id="5" name="Σύμβολο κράτησης θέσης υποσέλιδου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rtl="0">
              <a:defRPr sz="1200">
                <a:solidFill>
                  <a:schemeClr val="tx1">
                    <a:tint val="75000"/>
                  </a:schemeClr>
                </a:solidFill>
              </a:defRPr>
            </a:lvl1pPr>
          </a:lstStyle>
          <a:p>
            <a:pPr rtl="0"/>
            <a:endParaRPr lang="el-GR" dirty="0"/>
          </a:p>
        </p:txBody>
      </p:sp>
      <p:sp>
        <p:nvSpPr>
          <p:cNvPr id="6" name="Σύμβολο κράτησης θέσης αριθμού διαφάνειας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rtl="0">
              <a:defRPr sz="1200">
                <a:solidFill>
                  <a:schemeClr val="tx1">
                    <a:tint val="75000"/>
                  </a:schemeClr>
                </a:solidFill>
              </a:defRPr>
            </a:lvl1pPr>
          </a:lstStyle>
          <a:p>
            <a:fld id="{C014DD1E-5D91-48A3-AD6D-45FBA980D106}" type="slidenum">
              <a:rPr lang="el-GR" smtClean="0"/>
              <a:pPr/>
              <a:t>‹#›</a:t>
            </a:fld>
            <a:endParaRPr lang="el-GR" dirty="0"/>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www.whitehouse.gov/briefing-room/statements-releases/2022/09/12/fact-sheet-how-the-inflation-reduction-act-will-help-small-businesses/" TargetMode="External"/><Relationship Id="rId2" Type="http://schemas.openxmlformats.org/officeDocument/2006/relationships/hyperlink" Target="https://www.whitehouse.gov/cleanenergy/inflation-reduction-act-guidebook/" TargetMode="External"/><Relationship Id="rId1" Type="http://schemas.openxmlformats.org/officeDocument/2006/relationships/slideLayout" Target="../slideLayouts/slideLayout2.xml"/><Relationship Id="rId5" Type="http://schemas.openxmlformats.org/officeDocument/2006/relationships/hyperlink" Target="https://media.vw.com/en-us/releases/1668" TargetMode="External"/><Relationship Id="rId4" Type="http://schemas.openxmlformats.org/officeDocument/2006/relationships/hyperlink" Target="https://ir.freyrbattery.com/ir-news/press-releases/news-details/2022/FREYR-Battery-Announces-Plans-for-U.S.-Gigafactory-in-Georgia/default.asp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hitehouse.gov/briefing-room/statements-releases/2023/08/16/fact-sheet-one-year-in-president-bidens-inflation-reduction-act-is-driving-historic-climate-action-and-investing-in-america-to-create-good-paying-jobs-and-reduce-costs/" TargetMode="External"/><Relationship Id="rId2" Type="http://schemas.openxmlformats.org/officeDocument/2006/relationships/hyperlink" Target="https://www.brookings.edu/events/one-year-later-the-inflation-reduction-act-and-climate-progress/?utm_campaign=Events%3A%20COMM&amp;utm_medium=email&amp;utm_content=277494295&amp;utm_source=hs_ema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624263" y="1844824"/>
            <a:ext cx="8735325" cy="2000251"/>
          </a:xfrm>
        </p:spPr>
        <p:txBody>
          <a:bodyPr rtlCol="0">
            <a:normAutofit/>
          </a:bodyPr>
          <a:lstStyle/>
          <a:p>
            <a:pPr algn="ctr" rtl="0"/>
            <a:r>
              <a:rPr lang="en-US" sz="5000" dirty="0"/>
              <a:t>Introduction to Inflation Reduction Act of 2022 (IRA)</a:t>
            </a:r>
            <a:endParaRPr lang="el-GR" sz="5000" dirty="0"/>
          </a:p>
        </p:txBody>
      </p:sp>
      <p:sp>
        <p:nvSpPr>
          <p:cNvPr id="5" name="Υπότιτλος 4"/>
          <p:cNvSpPr>
            <a:spLocks noGrp="1"/>
          </p:cNvSpPr>
          <p:nvPr>
            <p:ph type="subTitle" idx="1"/>
          </p:nvPr>
        </p:nvSpPr>
        <p:spPr>
          <a:xfrm>
            <a:off x="7174532" y="4869160"/>
            <a:ext cx="3185056" cy="312440"/>
          </a:xfrm>
        </p:spPr>
        <p:txBody>
          <a:bodyPr rtlCol="0">
            <a:normAutofit fontScale="62500" lnSpcReduction="20000"/>
          </a:bodyPr>
          <a:lstStyle/>
          <a:p>
            <a:pPr rtl="0"/>
            <a:endParaRPr lang="el-GR" sz="2500" dirty="0"/>
          </a:p>
          <a:p>
            <a:pPr rtl="0"/>
            <a:endParaRPr lang="en-US" sz="2500" dirty="0"/>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7BCF35-7D5F-1D48-300D-B743DB95DE00}"/>
              </a:ext>
            </a:extLst>
          </p:cNvPr>
          <p:cNvSpPr>
            <a:spLocks noGrp="1"/>
          </p:cNvSpPr>
          <p:nvPr>
            <p:ph type="title"/>
          </p:nvPr>
        </p:nvSpPr>
        <p:spPr/>
        <p:txBody>
          <a:bodyPr/>
          <a:lstStyle/>
          <a:p>
            <a:pPr algn="ctr"/>
            <a:r>
              <a:rPr lang="en-US" dirty="0"/>
              <a:t>One Year Later: Where IRA stands?</a:t>
            </a:r>
            <a:endParaRPr lang="el-GR" dirty="0"/>
          </a:p>
        </p:txBody>
      </p:sp>
      <p:sp>
        <p:nvSpPr>
          <p:cNvPr id="6" name="Θέση κειμένου 5">
            <a:extLst>
              <a:ext uri="{FF2B5EF4-FFF2-40B4-BE49-F238E27FC236}">
                <a16:creationId xmlns:a16="http://schemas.microsoft.com/office/drawing/2014/main" id="{002F725A-15AA-D689-A388-12119B858298}"/>
              </a:ext>
            </a:extLst>
          </p:cNvPr>
          <p:cNvSpPr>
            <a:spLocks noGrp="1"/>
          </p:cNvSpPr>
          <p:nvPr>
            <p:ph type="body" idx="1"/>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Economic Impact and Job Creation</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Θέση περιεχομένου 6">
            <a:extLst>
              <a:ext uri="{FF2B5EF4-FFF2-40B4-BE49-F238E27FC236}">
                <a16:creationId xmlns:a16="http://schemas.microsoft.com/office/drawing/2014/main" id="{6835924A-205D-F2B9-8DDB-AA5A03BFFA84}"/>
              </a:ext>
            </a:extLst>
          </p:cNvPr>
          <p:cNvSpPr>
            <a:spLocks noGrp="1"/>
          </p:cNvSpPr>
          <p:nvPr>
            <p:ph sz="half" idx="2"/>
          </p:nvPr>
        </p:nvSpPr>
        <p:spPr/>
        <p:txBody>
          <a:bodyPr/>
          <a:lstStyle/>
          <a:p>
            <a:pPr marL="342900" lvl="0" indent="-342900" algn="just">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Over $110 billion in clean energy manufacturing investments, creating 160.000+ clean energy jobs in just one year.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Estimates project 1.5 million additional until 2033 due to clean energy and climate provisions.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Increased private sector investments, particularly in electric vehicles (EV) and solar manufacturing, totaling approximately $240 billion since President Biden’s election in November 2020.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Expected to reduce greenhouse gas emissions by approximately 1 billion tons by 2030.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
        <p:nvSpPr>
          <p:cNvPr id="8" name="Θέση κειμένου 7">
            <a:extLst>
              <a:ext uri="{FF2B5EF4-FFF2-40B4-BE49-F238E27FC236}">
                <a16:creationId xmlns:a16="http://schemas.microsoft.com/office/drawing/2014/main" id="{DD9484E5-F8AF-53BF-C61A-7887E507DD4B}"/>
              </a:ext>
            </a:extLst>
          </p:cNvPr>
          <p:cNvSpPr>
            <a:spLocks noGrp="1"/>
          </p:cNvSpPr>
          <p:nvPr>
            <p:ph type="body" sz="quarter" idx="3"/>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Climate Goals and Clean Energy Growth</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Θέση περιεχομένου 8">
            <a:extLst>
              <a:ext uri="{FF2B5EF4-FFF2-40B4-BE49-F238E27FC236}">
                <a16:creationId xmlns:a16="http://schemas.microsoft.com/office/drawing/2014/main" id="{57FD0051-1D4D-EAF7-7176-7A79859162EC}"/>
              </a:ext>
            </a:extLst>
          </p:cNvPr>
          <p:cNvSpPr>
            <a:spLocks noGrp="1"/>
          </p:cNvSpPr>
          <p:nvPr>
            <p:ph sz="quarter" idx="4"/>
          </p:nvPr>
        </p:nvSpPr>
        <p:spPr/>
        <p:txBody>
          <a:bodyPr/>
          <a:lstStyle/>
          <a:p>
            <a:pPr marL="342900" lvl="0" indent="-342900" algn="just">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Greenhouse gas emissions will be decreased by up to 41% below 2005 levels by 2030.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Projections indicate a potential increase in clean electricity generation, targeting 80% clean electricity by 2030.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Anticipated tripling of wind energy and seven- to eight- fold increase in solar generation by 2030.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Electric Vehicles sales tripled since the introduction of IRA, supported by Act’s clean energy manufacturing investments. </a:t>
            </a:r>
            <a:endParaRPr lang="el-GR" sz="15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43453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1D6D46-0400-C16D-8B54-8FD12D6FBDA8}"/>
              </a:ext>
            </a:extLst>
          </p:cNvPr>
          <p:cNvSpPr>
            <a:spLocks noGrp="1"/>
          </p:cNvSpPr>
          <p:nvPr>
            <p:ph type="title"/>
          </p:nvPr>
        </p:nvSpPr>
        <p:spPr/>
        <p:txBody>
          <a:bodyPr/>
          <a:lstStyle/>
          <a:p>
            <a:pPr algn="ctr"/>
            <a:r>
              <a:rPr lang="en-US" dirty="0"/>
              <a:t>One Year Later: Where IRA stands?</a:t>
            </a:r>
            <a:endParaRPr lang="el-GR" dirty="0"/>
          </a:p>
        </p:txBody>
      </p:sp>
      <p:sp>
        <p:nvSpPr>
          <p:cNvPr id="3" name="Θέση κειμένου 2">
            <a:extLst>
              <a:ext uri="{FF2B5EF4-FFF2-40B4-BE49-F238E27FC236}">
                <a16:creationId xmlns:a16="http://schemas.microsoft.com/office/drawing/2014/main" id="{42C5EB6A-49D9-FA3D-BC94-4BF7E4EBF12E}"/>
              </a:ext>
            </a:extLst>
          </p:cNvPr>
          <p:cNvSpPr>
            <a:spLocks noGrp="1"/>
          </p:cNvSpPr>
          <p:nvPr>
            <p:ph type="body" idx="1"/>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Community Resilience and Environmental Justice</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Θέση περιεχομένου 3">
            <a:extLst>
              <a:ext uri="{FF2B5EF4-FFF2-40B4-BE49-F238E27FC236}">
                <a16:creationId xmlns:a16="http://schemas.microsoft.com/office/drawing/2014/main" id="{C06471BA-C5EF-FDC9-0832-C3B39DA0FD11}"/>
              </a:ext>
            </a:extLst>
          </p:cNvPr>
          <p:cNvSpPr>
            <a:spLocks noGrp="1"/>
          </p:cNvSpPr>
          <p:nvPr>
            <p:ph sz="half" idx="2"/>
          </p:nvPr>
        </p:nvSpPr>
        <p:spPr/>
        <p:txBody>
          <a:bodyPr/>
          <a:lstStyle/>
          <a:p>
            <a:pPr marL="342900" lvl="0" indent="-342900" algn="just">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Billions allocated to protect communities from climate change impacts, enhance resilience, and reduce environmental hazards.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Focus on equity and environmental justice through grants and initiatives to reduce pollution and enhance community capacity.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Θέση κειμένου 4">
            <a:extLst>
              <a:ext uri="{FF2B5EF4-FFF2-40B4-BE49-F238E27FC236}">
                <a16:creationId xmlns:a16="http://schemas.microsoft.com/office/drawing/2014/main" id="{5AEBB465-3356-6134-ED08-1E40A4A64F10}"/>
              </a:ext>
            </a:extLst>
          </p:cNvPr>
          <p:cNvSpPr>
            <a:spLocks noGrp="1"/>
          </p:cNvSpPr>
          <p:nvPr>
            <p:ph type="body" sz="quarter" idx="3"/>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Energy Affordability and Health Care</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Θέση περιεχομένου 5">
            <a:extLst>
              <a:ext uri="{FF2B5EF4-FFF2-40B4-BE49-F238E27FC236}">
                <a16:creationId xmlns:a16="http://schemas.microsoft.com/office/drawing/2014/main" id="{D50DA778-E7D7-1D71-52A6-06F017EA3CD7}"/>
              </a:ext>
            </a:extLst>
          </p:cNvPr>
          <p:cNvSpPr>
            <a:spLocks noGrp="1"/>
          </p:cNvSpPr>
          <p:nvPr>
            <p:ph sz="quarter" idx="4"/>
          </p:nvPr>
        </p:nvSpPr>
        <p:spPr/>
        <p:txBody>
          <a:bodyPr/>
          <a:lstStyle/>
          <a:p>
            <a:pPr marL="342900" lvl="0" indent="-342900" algn="just">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Anticipated savings of $27-38 billion on electricity bills between 2022-2030 due to Act’s provisions.</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Nearly 15 million people saving on average of $800 per year on health insurance premiums.</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Medicare beneficiaries benefit from capped insulin costs at $35 per month, saving senior citizens significant amounts on prescription drugs.</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31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A71319-64CE-DB2B-3F16-F5908044D57C}"/>
              </a:ext>
            </a:extLst>
          </p:cNvPr>
          <p:cNvSpPr>
            <a:spLocks noGrp="1"/>
          </p:cNvSpPr>
          <p:nvPr>
            <p:ph type="title"/>
          </p:nvPr>
        </p:nvSpPr>
        <p:spPr/>
        <p:txBody>
          <a:bodyPr/>
          <a:lstStyle/>
          <a:p>
            <a:pPr algn="ctr"/>
            <a:r>
              <a:rPr lang="en-US" dirty="0"/>
              <a:t>One Year Later: Where IRA stands?</a:t>
            </a:r>
            <a:endParaRPr lang="el-GR" dirty="0"/>
          </a:p>
        </p:txBody>
      </p:sp>
      <p:sp>
        <p:nvSpPr>
          <p:cNvPr id="3" name="Θέση κειμένου 2">
            <a:extLst>
              <a:ext uri="{FF2B5EF4-FFF2-40B4-BE49-F238E27FC236}">
                <a16:creationId xmlns:a16="http://schemas.microsoft.com/office/drawing/2014/main" id="{BF554C82-47A1-D3B2-C1A4-833211956244}"/>
              </a:ext>
            </a:extLst>
          </p:cNvPr>
          <p:cNvSpPr>
            <a:spLocks noGrp="1"/>
          </p:cNvSpPr>
          <p:nvPr>
            <p:ph type="body" idx="1"/>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Taxation and IRS improvements</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Θέση περιεχομένου 3">
            <a:extLst>
              <a:ext uri="{FF2B5EF4-FFF2-40B4-BE49-F238E27FC236}">
                <a16:creationId xmlns:a16="http://schemas.microsoft.com/office/drawing/2014/main" id="{095A3C72-8FBB-3CB1-370D-AE0DB7DFE1DA}"/>
              </a:ext>
            </a:extLst>
          </p:cNvPr>
          <p:cNvSpPr>
            <a:spLocks noGrp="1"/>
          </p:cNvSpPr>
          <p:nvPr>
            <p:ph sz="half" idx="2"/>
          </p:nvPr>
        </p:nvSpPr>
        <p:spPr/>
        <p:txBody>
          <a:bodyPr/>
          <a:lstStyle/>
          <a:p>
            <a:pPr marL="342900" lvl="0" indent="-342900" algn="just">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Aims to raise $300 billion over a decade from large corporations through a 15% minimum tax on profits and a 1% excise tax on stock buybacks.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Investments in IRS modernization enhancing services, resulting in improved customer service and tax collection efficiency.</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
        <p:nvSpPr>
          <p:cNvPr id="5" name="Θέση κειμένου 4">
            <a:extLst>
              <a:ext uri="{FF2B5EF4-FFF2-40B4-BE49-F238E27FC236}">
                <a16:creationId xmlns:a16="http://schemas.microsoft.com/office/drawing/2014/main" id="{85F23E78-C62E-F045-92DC-CEEAED9E6D18}"/>
              </a:ext>
            </a:extLst>
          </p:cNvPr>
          <p:cNvSpPr>
            <a:spLocks noGrp="1"/>
          </p:cNvSpPr>
          <p:nvPr>
            <p:ph type="body" sz="quarter" idx="3"/>
          </p:nvPr>
        </p:nvSpPr>
        <p:spPr/>
        <p:txBody>
          <a:bodyPr>
            <a:noAutofit/>
          </a:bodyPr>
          <a:lstStyle/>
          <a:p>
            <a:pPr algn="ctr"/>
            <a:r>
              <a:rPr lang="en-US" sz="1300" b="1" kern="100" dirty="0">
                <a:effectLst/>
                <a:latin typeface="Calibri" panose="020F0502020204030204" pitchFamily="34" charset="0"/>
                <a:ea typeface="Calibri" panose="020F0502020204030204" pitchFamily="34" charset="0"/>
                <a:cs typeface="Times New Roman" panose="02020603050405020304" pitchFamily="18" charset="0"/>
              </a:rPr>
              <a:t>Environmental Protection Agency Incentives</a:t>
            </a:r>
            <a:endParaRPr lang="el-GR" sz="13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Θέση περιεχομένου 5">
            <a:extLst>
              <a:ext uri="{FF2B5EF4-FFF2-40B4-BE49-F238E27FC236}">
                <a16:creationId xmlns:a16="http://schemas.microsoft.com/office/drawing/2014/main" id="{37938C09-86F3-0DC5-E295-0C174328DA92}"/>
              </a:ext>
            </a:extLst>
          </p:cNvPr>
          <p:cNvSpPr>
            <a:spLocks noGrp="1"/>
          </p:cNvSpPr>
          <p:nvPr>
            <p:ph sz="quarter" idx="4"/>
          </p:nvPr>
        </p:nvSpPr>
        <p:spPr/>
        <p:txBody>
          <a:bodyPr/>
          <a:lstStyle/>
          <a:p>
            <a:pPr marL="342900" lvl="0" indent="-342900" algn="just">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EPA’s $350 million investment to reduce emissions from construction materials though grants and technical assistance.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Collaboration with stakeholders to measure and lower carbon emissions associated with construction materials, aiming for a more sustainable marketplace.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2740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E33563-5DAF-9442-040E-D753E40DEC11}"/>
              </a:ext>
            </a:extLst>
          </p:cNvPr>
          <p:cNvSpPr>
            <a:spLocks noGrp="1"/>
          </p:cNvSpPr>
          <p:nvPr>
            <p:ph type="title"/>
          </p:nvPr>
        </p:nvSpPr>
        <p:spPr/>
        <p:txBody>
          <a:bodyPr/>
          <a:lstStyle/>
          <a:p>
            <a:pPr algn="ctr"/>
            <a:r>
              <a:rPr lang="en-US" dirty="0"/>
              <a:t>Bibliography</a:t>
            </a:r>
            <a:endParaRPr lang="el-GR" dirty="0"/>
          </a:p>
        </p:txBody>
      </p:sp>
      <p:sp>
        <p:nvSpPr>
          <p:cNvPr id="3" name="Θέση περιεχομένου 2">
            <a:extLst>
              <a:ext uri="{FF2B5EF4-FFF2-40B4-BE49-F238E27FC236}">
                <a16:creationId xmlns:a16="http://schemas.microsoft.com/office/drawing/2014/main" id="{45E955BE-6DE1-B906-97EA-CA67C24A4704}"/>
              </a:ext>
            </a:extLst>
          </p:cNvPr>
          <p:cNvSpPr>
            <a:spLocks noGrp="1"/>
          </p:cNvSpPr>
          <p:nvPr>
            <p:ph idx="1"/>
          </p:nvPr>
        </p:nvSpPr>
        <p:spPr/>
        <p:txBody>
          <a:bodyPr/>
          <a:lstStyle/>
          <a:p>
            <a:pPr marL="342900" lvl="0" indent="-342900">
              <a:lnSpc>
                <a:spcPct val="115000"/>
              </a:lnSpc>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Inflation Reduction Act Guidebook: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https://www.whitehouse.gov/cleanenergy/inflation-reduction-act-guidebook/</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the Inflation Reduction Act Will Help Small Businesses: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https://www.whitehouse.gov/briefing-room/statements-releases/2022/09/12/fact-sheet-how-the-inflation-reduction-act-will-help-small-businesses/</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Full Press Release for FREYR: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https://ir.freyrbattery.com/ir-news/press-releases/news-details/2022/FREYR-Battery-Announces-Plans-for-U.S.-Gigafactory-in-Georgia/default.aspx</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0" dirty="0">
                <a:effectLst/>
                <a:latin typeface="Calibri" panose="020F0502020204030204" pitchFamily="34" charset="0"/>
                <a:ea typeface="Calibri" panose="020F0502020204030204" pitchFamily="34" charset="0"/>
                <a:cs typeface="Times New Roman" panose="02020603050405020304" pitchFamily="18" charset="0"/>
              </a:rPr>
              <a:t>The Full Press Release for Volkswagen: </a:t>
            </a:r>
            <a:r>
              <a:rPr lang="en-US" sz="1800" u="sng" kern="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https://media.vw.com/en-us/releases/1668</a:t>
            </a:r>
            <a:endParaRPr lang="en-US" sz="1800" u="sng" kern="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800" u="sng" kern="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8031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1BF58-3B0A-D876-A710-785C3EF7E3DA}"/>
              </a:ext>
            </a:extLst>
          </p:cNvPr>
          <p:cNvSpPr>
            <a:spLocks noGrp="1"/>
          </p:cNvSpPr>
          <p:nvPr>
            <p:ph type="title"/>
          </p:nvPr>
        </p:nvSpPr>
        <p:spPr/>
        <p:txBody>
          <a:bodyPr/>
          <a:lstStyle/>
          <a:p>
            <a:pPr algn="ctr"/>
            <a:r>
              <a:rPr lang="en-US" dirty="0"/>
              <a:t>Bibliography</a:t>
            </a:r>
            <a:endParaRPr lang="el-GR" dirty="0"/>
          </a:p>
        </p:txBody>
      </p:sp>
      <p:sp>
        <p:nvSpPr>
          <p:cNvPr id="3" name="Θέση περιεχομένου 2">
            <a:extLst>
              <a:ext uri="{FF2B5EF4-FFF2-40B4-BE49-F238E27FC236}">
                <a16:creationId xmlns:a16="http://schemas.microsoft.com/office/drawing/2014/main" id="{F911866D-6EB5-7A44-122D-D870E01649B3}"/>
              </a:ext>
            </a:extLst>
          </p:cNvPr>
          <p:cNvSpPr>
            <a:spLocks noGrp="1"/>
          </p:cNvSpPr>
          <p:nvPr>
            <p:ph idx="1"/>
          </p:nvPr>
        </p:nvSpPr>
        <p:spPr/>
        <p:txBody>
          <a:bodyPr/>
          <a:lstStyle/>
          <a:p>
            <a:pPr lvl="1"/>
            <a:r>
              <a:rPr lang="en-US" dirty="0">
                <a:hlinkClick r:id="rId2"/>
              </a:rPr>
              <a:t>One year later: The Inflation Reduction Act and climate progress | Brookings</a:t>
            </a:r>
            <a:endParaRPr lang="en-US" dirty="0"/>
          </a:p>
          <a:p>
            <a:pPr marL="377886" lvl="1" indent="0">
              <a:buNone/>
            </a:pPr>
            <a:endParaRPr lang="en-US" dirty="0"/>
          </a:p>
          <a:p>
            <a:pPr lvl="1"/>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FACT SHEET: One Year In, President Biden’s Inflation Reduction Act is Driving Historic Climate Action and Investing in America to Create Good Paying Jobs and Reduce Costs</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77886" lvl="1" indent="0">
              <a:buNone/>
            </a:pPr>
            <a:endParaRPr lang="en-US" dirty="0"/>
          </a:p>
        </p:txBody>
      </p:sp>
    </p:spTree>
    <p:extLst>
      <p:ext uri="{BB962C8B-B14F-4D97-AF65-F5344CB8AC3E}">
        <p14:creationId xmlns:p14="http://schemas.microsoft.com/office/powerpoint/2010/main" val="1235905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pPr algn="ctr" rtl="0"/>
            <a:r>
              <a:rPr lang="en-US" dirty="0"/>
              <a:t>What is the Inflation Reduction Act (IRA)?</a:t>
            </a:r>
            <a:endParaRPr lang="el-GR" dirty="0"/>
          </a:p>
        </p:txBody>
      </p:sp>
      <p:sp>
        <p:nvSpPr>
          <p:cNvPr id="14" name="Σύμβολο κράτησης θέσης περιεχομένου 13"/>
          <p:cNvSpPr>
            <a:spLocks noGrp="1"/>
          </p:cNvSpPr>
          <p:nvPr>
            <p:ph idx="1"/>
          </p:nvPr>
        </p:nvSpPr>
        <p:spPr/>
        <p:txBody>
          <a:bodyPr rtlCol="0"/>
          <a:lstStyle/>
          <a:p>
            <a:pPr rtl="0"/>
            <a:r>
              <a:rPr lang="en-US" sz="2400" dirty="0"/>
              <a:t>A budget reconciliation measure </a:t>
            </a:r>
            <a:endParaRPr lang="el-GR" sz="2400" dirty="0"/>
          </a:p>
          <a:p>
            <a:pPr rtl="0"/>
            <a:r>
              <a:rPr lang="en-US" sz="2400" dirty="0"/>
              <a:t>Contains eight titles that address directly or indirectly climate change issues including reduction of U.S greenhouse gas emissions or promotion of adaption and resilience to the impacts of the climate change </a:t>
            </a:r>
          </a:p>
          <a:p>
            <a:pPr rtl="0"/>
            <a:r>
              <a:rPr lang="en-US" sz="2400" dirty="0"/>
              <a:t>Its scope is to reduce U.S GHG emissions by 32% to 40% by 2030</a:t>
            </a:r>
          </a:p>
          <a:p>
            <a:pPr rtl="0"/>
            <a:r>
              <a:rPr lang="en-US" sz="2400" dirty="0"/>
              <a:t>Consists of three sets of measures: a tax reform, a healthcare reform, and energy and climate legislation, including climate-related spending in the order of $400 billion over 10 years</a:t>
            </a:r>
          </a:p>
          <a:p>
            <a:pPr rtl="0"/>
            <a:endParaRPr lang="el-GR" dirty="0"/>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Θέση εικόνας 7" descr="Bruegel based on CBO (2022). ">
            <a:extLst>
              <a:ext uri="{FF2B5EF4-FFF2-40B4-BE49-F238E27FC236}">
                <a16:creationId xmlns:a16="http://schemas.microsoft.com/office/drawing/2014/main" id="{2F45F593-79B1-EE70-FFE7-59D81FAAC45E}"/>
              </a:ext>
              <a:ext uri="{C183D7F6-B498-43B3-948B-1728B52AA6E4}">
                <adec:decorative xmlns:adec="http://schemas.microsoft.com/office/drawing/2017/decorative" val="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6"/>
          <a:stretch/>
        </p:blipFill>
        <p:spPr>
          <a:xfrm>
            <a:off x="20" y="10"/>
            <a:ext cx="12188805" cy="6857990"/>
          </a:xfrm>
          <a:noFill/>
        </p:spPr>
      </p:pic>
    </p:spTree>
    <p:extLst>
      <p:ext uri="{BB962C8B-B14F-4D97-AF65-F5344CB8AC3E}">
        <p14:creationId xmlns:p14="http://schemas.microsoft.com/office/powerpoint/2010/main" val="1442515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0594C8-F8EB-6C12-0C5B-F181E455286A}"/>
              </a:ext>
            </a:extLst>
          </p:cNvPr>
          <p:cNvSpPr>
            <a:spLocks noGrp="1"/>
          </p:cNvSpPr>
          <p:nvPr>
            <p:ph type="title"/>
          </p:nvPr>
        </p:nvSpPr>
        <p:spPr>
          <a:xfrm>
            <a:off x="1184706" y="116632"/>
            <a:ext cx="10360501" cy="1223963"/>
          </a:xfrm>
        </p:spPr>
        <p:txBody>
          <a:bodyPr/>
          <a:lstStyle/>
          <a:p>
            <a:pPr algn="ctr"/>
            <a:r>
              <a:rPr lang="en-US" dirty="0"/>
              <a:t>Which Are the Titles and Why Are They Important?</a:t>
            </a:r>
            <a:endParaRPr lang="el-GR" dirty="0"/>
          </a:p>
        </p:txBody>
      </p:sp>
      <p:sp>
        <p:nvSpPr>
          <p:cNvPr id="3" name="Θέση περιεχομένου 2">
            <a:extLst>
              <a:ext uri="{FF2B5EF4-FFF2-40B4-BE49-F238E27FC236}">
                <a16:creationId xmlns:a16="http://schemas.microsoft.com/office/drawing/2014/main" id="{F0E4EFAF-69E4-36F2-8A89-B6402E1E63E6}"/>
              </a:ext>
            </a:extLst>
          </p:cNvPr>
          <p:cNvSpPr>
            <a:spLocks noGrp="1"/>
          </p:cNvSpPr>
          <p:nvPr>
            <p:ph idx="1"/>
          </p:nvPr>
        </p:nvSpPr>
        <p:spPr>
          <a:xfrm>
            <a:off x="1218883" y="1701796"/>
            <a:ext cx="10360501" cy="4751539"/>
          </a:xfrm>
        </p:spPr>
        <p:txBody>
          <a:bodyPr/>
          <a:lstStyle/>
          <a:p>
            <a:r>
              <a:rPr lang="en-US" dirty="0"/>
              <a:t>Title I- Committee on Finance </a:t>
            </a:r>
          </a:p>
          <a:p>
            <a:pPr lvl="2"/>
            <a:r>
              <a:rPr lang="en-US" dirty="0"/>
              <a:t>Clean and renewable resources, alternative fuels, energy efficiency, advanced energy manufacturing</a:t>
            </a:r>
          </a:p>
          <a:p>
            <a:r>
              <a:rPr lang="en-US" dirty="0"/>
              <a:t>Title II-Committee on Agriculture, Nutrition and Forestry</a:t>
            </a:r>
          </a:p>
          <a:p>
            <a:pPr lvl="2"/>
            <a:r>
              <a:rPr lang="en-US" dirty="0"/>
              <a:t>Agriculture, forestry, land conservation</a:t>
            </a:r>
          </a:p>
          <a:p>
            <a:r>
              <a:rPr lang="en-US" dirty="0"/>
              <a:t>Title III-Committee on Banking, Housing and Urban Affairs</a:t>
            </a:r>
          </a:p>
          <a:p>
            <a:pPr lvl="2"/>
            <a:r>
              <a:rPr lang="en-US" dirty="0"/>
              <a:t>Materials and goods for the national </a:t>
            </a:r>
            <a:r>
              <a:rPr lang="en-US" dirty="0" err="1"/>
              <a:t>defence</a:t>
            </a:r>
            <a:r>
              <a:rPr lang="en-US" dirty="0"/>
              <a:t>, projects for energy or water efficiency of affordable housing </a:t>
            </a:r>
          </a:p>
          <a:p>
            <a:r>
              <a:rPr lang="en-US" dirty="0"/>
              <a:t>Title IV-Committee on Commerce, Science, and Transportation</a:t>
            </a:r>
          </a:p>
          <a:p>
            <a:pPr lvl="2"/>
            <a:r>
              <a:rPr lang="en-US" dirty="0"/>
              <a:t>Coastal communities, weather research and forecasting, aviation fuels, low-emission aviation technologies </a:t>
            </a:r>
          </a:p>
          <a:p>
            <a:pPr lvl="2"/>
            <a:endParaRPr lang="en-US" dirty="0"/>
          </a:p>
          <a:p>
            <a:pPr lvl="2"/>
            <a:endParaRPr lang="en-US" dirty="0"/>
          </a:p>
          <a:p>
            <a:pPr lvl="2"/>
            <a:endParaRPr lang="en-US" dirty="0"/>
          </a:p>
          <a:p>
            <a:endParaRPr lang="el-GR" dirty="0"/>
          </a:p>
        </p:txBody>
      </p:sp>
    </p:spTree>
    <p:extLst>
      <p:ext uri="{BB962C8B-B14F-4D97-AF65-F5344CB8AC3E}">
        <p14:creationId xmlns:p14="http://schemas.microsoft.com/office/powerpoint/2010/main" val="1939063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algn="ctr" rtl="0"/>
            <a:r>
              <a:rPr lang="en-US" dirty="0"/>
              <a:t>Which Are the Titles and Why Are They Important? (</a:t>
            </a:r>
            <a:r>
              <a:rPr lang="en-US" dirty="0" err="1"/>
              <a:t>contin</a:t>
            </a:r>
            <a:r>
              <a:rPr lang="en-US" dirty="0"/>
              <a:t>.)</a:t>
            </a:r>
            <a:endParaRPr lang="el-GR" dirty="0"/>
          </a:p>
        </p:txBody>
      </p:sp>
      <p:sp>
        <p:nvSpPr>
          <p:cNvPr id="9" name="Θέση περιεχομένου 8">
            <a:extLst>
              <a:ext uri="{FF2B5EF4-FFF2-40B4-BE49-F238E27FC236}">
                <a16:creationId xmlns:a16="http://schemas.microsoft.com/office/drawing/2014/main" id="{0EA58354-9FF4-669F-8A37-8BF175337630}"/>
              </a:ext>
            </a:extLst>
          </p:cNvPr>
          <p:cNvSpPr>
            <a:spLocks noGrp="1"/>
          </p:cNvSpPr>
          <p:nvPr>
            <p:ph idx="1"/>
          </p:nvPr>
        </p:nvSpPr>
        <p:spPr>
          <a:xfrm>
            <a:off x="1218883" y="1701796"/>
            <a:ext cx="10360501" cy="5156204"/>
          </a:xfrm>
        </p:spPr>
        <p:txBody>
          <a:bodyPr>
            <a:normAutofit/>
          </a:bodyPr>
          <a:lstStyle/>
          <a:p>
            <a:r>
              <a:rPr lang="en-US" dirty="0"/>
              <a:t>Title V- Committee on Energy and Natural Resources</a:t>
            </a:r>
          </a:p>
          <a:p>
            <a:pPr lvl="2"/>
            <a:r>
              <a:rPr lang="en-US" dirty="0"/>
              <a:t>Energy rebates, building codes, energy efficiency, energy infrastructure, technical assistance to Insular Areas 		</a:t>
            </a:r>
          </a:p>
          <a:p>
            <a:pPr marL="304747" marR="0" lvl="0" indent="-304747" algn="l" defTabSz="1218987" rtl="0" eaLnBrk="1" fontAlgn="auto" latinLnBrk="0" hangingPunct="1">
              <a:lnSpc>
                <a:spcPct val="90000"/>
              </a:lnSpc>
              <a:spcBef>
                <a:spcPts val="1600"/>
              </a:spcBef>
              <a:spcAft>
                <a:spcPts val="0"/>
              </a:spcAft>
              <a:buClr>
                <a:srgbClr val="009999"/>
              </a:buClr>
              <a:buSzPct val="100000"/>
              <a:buFont typeface="Arial"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Title VI-Committee on Environmental and Public Works </a:t>
            </a:r>
          </a:p>
          <a:p>
            <a:pPr marL="914240" marR="0" lvl="2" indent="-231607" algn="l" defTabSz="1218987" rtl="0" eaLnBrk="1" fontAlgn="auto" latinLnBrk="0" hangingPunct="1">
              <a:lnSpc>
                <a:spcPct val="90000"/>
              </a:lnSpc>
              <a:spcBef>
                <a:spcPts val="800"/>
              </a:spcBef>
              <a:spcAft>
                <a:spcPts val="0"/>
              </a:spcAft>
              <a:buClr>
                <a:srgbClr val="009999"/>
              </a:buClr>
              <a:buSzPct val="80000"/>
              <a:buFont typeface="Arial" pitchFamily="34" charset="0"/>
              <a:buChar char="•"/>
              <a:tabLst/>
              <a:defRPr/>
            </a:pPr>
            <a:r>
              <a:rPr kumimoji="0" lang="en-US" sz="2000" b="0" i="0" u="none" strike="noStrike" kern="1200" cap="none" spc="0" normalizeH="0" baseline="0" noProof="0" dirty="0">
                <a:ln>
                  <a:noFill/>
                </a:ln>
                <a:solidFill>
                  <a:prstClr val="white"/>
                </a:solidFill>
                <a:effectLst/>
                <a:uLnTx/>
                <a:uFillTx/>
                <a:latin typeface="Calibri"/>
                <a:ea typeface="+mn-ea"/>
                <a:cs typeface="+mn-cs"/>
              </a:rPr>
              <a:t>Funding to the Environmental Protection Agency (EPA), renewable fuels programs, environmental and climate justice block grants, </a:t>
            </a:r>
          </a:p>
          <a:p>
            <a:pPr marL="304747" marR="0" lvl="0" indent="-304747" algn="l" defTabSz="1218987" rtl="0" eaLnBrk="1" fontAlgn="auto" latinLnBrk="0" hangingPunct="1">
              <a:lnSpc>
                <a:spcPct val="90000"/>
              </a:lnSpc>
              <a:spcBef>
                <a:spcPts val="1600"/>
              </a:spcBef>
              <a:spcAft>
                <a:spcPts val="0"/>
              </a:spcAft>
              <a:buClr>
                <a:srgbClr val="009999"/>
              </a:buClr>
              <a:buSzPct val="100000"/>
              <a:buFont typeface="Arial"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Title VII-Committee on </a:t>
            </a:r>
            <a:r>
              <a:rPr lang="en-US" dirty="0">
                <a:solidFill>
                  <a:prstClr val="white"/>
                </a:solidFill>
                <a:latin typeface="Calibri"/>
              </a:rPr>
              <a:t>Homeland Security and Government Affairs</a:t>
            </a:r>
          </a:p>
          <a:p>
            <a:pPr lvl="2" indent="-304747">
              <a:spcBef>
                <a:spcPts val="1600"/>
              </a:spcBef>
              <a:buClr>
                <a:srgbClr val="009999"/>
              </a:buClr>
              <a:buSzPct val="100000"/>
              <a:defRPr/>
            </a:pPr>
            <a:r>
              <a:rPr lang="en-US" dirty="0">
                <a:solidFill>
                  <a:prstClr val="white"/>
                </a:solidFill>
                <a:latin typeface="Calibri"/>
              </a:rPr>
              <a:t>Funding for several environmental programs</a:t>
            </a:r>
          </a:p>
          <a:p>
            <a:pPr marL="304747" marR="0" lvl="0" indent="-304747" algn="l" defTabSz="1218987" rtl="0" eaLnBrk="1" fontAlgn="auto" latinLnBrk="0" hangingPunct="1">
              <a:lnSpc>
                <a:spcPct val="90000"/>
              </a:lnSpc>
              <a:spcBef>
                <a:spcPts val="1600"/>
              </a:spcBef>
              <a:spcAft>
                <a:spcPts val="0"/>
              </a:spcAft>
              <a:buClr>
                <a:srgbClr val="009999"/>
              </a:buClr>
              <a:buSzPct val="100000"/>
              <a:buFont typeface="Arial"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Title VIII-Committee on </a:t>
            </a:r>
            <a:r>
              <a:rPr lang="en-US" dirty="0">
                <a:solidFill>
                  <a:prstClr val="white"/>
                </a:solidFill>
                <a:latin typeface="Calibri"/>
              </a:rPr>
              <a:t>Indian Affairs</a:t>
            </a:r>
          </a:p>
          <a:p>
            <a:pPr lvl="2" indent="-304747">
              <a:spcBef>
                <a:spcPts val="1600"/>
              </a:spcBef>
              <a:buClr>
                <a:srgbClr val="009999"/>
              </a:buClr>
              <a:buSzPct val="100000"/>
              <a:defRPr/>
            </a:pPr>
            <a:r>
              <a:rPr lang="en-US" dirty="0">
                <a:solidFill>
                  <a:prstClr val="white"/>
                </a:solidFill>
                <a:latin typeface="Calibri"/>
              </a:rPr>
              <a:t>Funding for the Bureau of Indian Affairs (BIA) and the Office of Native Hawaiian Relations for climate resilience and adaption programs </a:t>
            </a:r>
          </a:p>
          <a:p>
            <a:pPr marL="609493" lvl="2" indent="0">
              <a:spcBef>
                <a:spcPts val="1600"/>
              </a:spcBef>
              <a:buClr>
                <a:srgbClr val="009999"/>
              </a:buClr>
              <a:buSzPct val="100000"/>
              <a:buNone/>
              <a:defRPr/>
            </a:pPr>
            <a:endParaRPr lang="en-US" dirty="0">
              <a:solidFill>
                <a:prstClr val="white"/>
              </a:solidFill>
              <a:latin typeface="Calibri"/>
            </a:endParaRPr>
          </a:p>
          <a:p>
            <a:pPr lvl="1" indent="-304747">
              <a:spcBef>
                <a:spcPts val="1600"/>
              </a:spcBef>
              <a:buClr>
                <a:srgbClr val="009999"/>
              </a:buClr>
              <a:buSzPct val="100000"/>
              <a:defRPr/>
            </a:pPr>
            <a:endParaRPr lang="en-US" dirty="0">
              <a:solidFill>
                <a:prstClr val="white"/>
              </a:solidFill>
              <a:latin typeface="Calibri"/>
            </a:endParaRPr>
          </a:p>
          <a:p>
            <a:pPr marL="682633" lvl="2" indent="0">
              <a:buNone/>
            </a:pPr>
            <a:endParaRPr lang="en-US" dirty="0"/>
          </a:p>
        </p:txBody>
      </p:sp>
    </p:spTree>
    <p:extLst>
      <p:ext uri="{BB962C8B-B14F-4D97-AF65-F5344CB8AC3E}">
        <p14:creationId xmlns:p14="http://schemas.microsoft.com/office/powerpoint/2010/main" val="234191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Σύμβολο κράτησης θέσης περιεχομένου 2"/>
          <p:cNvSpPr>
            <a:spLocks noGrp="1"/>
          </p:cNvSpPr>
          <p:nvPr>
            <p:ph type="body" sz="half" idx="2"/>
          </p:nvPr>
        </p:nvSpPr>
        <p:spPr>
          <a:xfrm>
            <a:off x="668693" y="4241800"/>
            <a:ext cx="4062942" cy="1930400"/>
          </a:xfrm>
        </p:spPr>
        <p:txBody>
          <a:bodyPr rtlCol="0">
            <a:normAutofit/>
          </a:bodyPr>
          <a:lstStyle/>
          <a:p>
            <a:pPr algn="ctr" rtl="0"/>
            <a:r>
              <a:rPr lang="en-US" dirty="0"/>
              <a:t>Significant federal funding for climate efforts</a:t>
            </a:r>
          </a:p>
          <a:p>
            <a:pPr rtl="0"/>
            <a:r>
              <a:rPr lang="en-US" dirty="0"/>
              <a:t>Source: Inflation Reduction Act of 2022, H.R 5376, 117</a:t>
            </a:r>
            <a:r>
              <a:rPr lang="en-US" baseline="30000" dirty="0"/>
              <a:t>th</a:t>
            </a:r>
            <a:r>
              <a:rPr lang="en-US" dirty="0"/>
              <a:t> Cong. (2021-2022); McKinsey analysis </a:t>
            </a:r>
            <a:endParaRPr lang="el-GR" dirty="0"/>
          </a:p>
        </p:txBody>
      </p:sp>
      <p:graphicFrame>
        <p:nvGraphicFramePr>
          <p:cNvPr id="5" name="Σύμβολο κράτησης θέσης περιεχομένου 4" descr="Ασταθής διαδικασία που εμφανίζει τις εργασίες 3 τακτοποιημένες τη μία κάτω από την άλλη και δύο βέλη που δείχνουν προς τα κάτω για να υποδείξουν την πρόοδο από την πρώτη εργασία στη δεύτερη και από τη δεύτερη στην τρίτη."/>
          <p:cNvGraphicFramePr>
            <a:graphicFrameLocks noGrp="1"/>
          </p:cNvGraphicFramePr>
          <p:nvPr>
            <p:ph type="pic" idx="1"/>
            <p:extLst>
              <p:ext uri="{D42A27DB-BD31-4B8C-83A1-F6EECF244321}">
                <p14:modId xmlns:p14="http://schemas.microsoft.com/office/powerpoint/2010/main" val="1971819504"/>
              </p:ext>
            </p:extLst>
          </p:nvPr>
        </p:nvGraphicFramePr>
        <p:xfrm>
          <a:off x="5484813" y="584200"/>
          <a:ext cx="6094412" cy="558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Εικόνα 5" descr="Εικόνα που περιέχει κείμενο, στιγμιότυπο οθόνης, οθόνη, σχεδίαση">
            <a:extLst>
              <a:ext uri="{FF2B5EF4-FFF2-40B4-BE49-F238E27FC236}">
                <a16:creationId xmlns:a16="http://schemas.microsoft.com/office/drawing/2014/main" id="{6342AC7A-5060-6AE0-ACAA-941DAD955AF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26260" y="404465"/>
            <a:ext cx="7356552" cy="5767735"/>
          </a:xfrm>
          <a:prstGeom prst="rect">
            <a:avLst/>
          </a:prstGeom>
        </p:spPr>
      </p:pic>
    </p:spTree>
    <p:extLst>
      <p:ext uri="{BB962C8B-B14F-4D97-AF65-F5344CB8AC3E}">
        <p14:creationId xmlns:p14="http://schemas.microsoft.com/office/powerpoint/2010/main" val="41231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Title 1">
            <a:extLst>
              <a:ext uri="{FF2B5EF4-FFF2-40B4-BE49-F238E27FC236}">
                <a16:creationId xmlns:a16="http://schemas.microsoft.com/office/drawing/2014/main" id="{C7E23A3F-8D52-BB3A-CE01-8D03A8A9A6E7}"/>
              </a:ext>
            </a:extLst>
          </p:cNvPr>
          <p:cNvSpPr>
            <a:spLocks noGrp="1"/>
          </p:cNvSpPr>
          <p:nvPr>
            <p:ph type="title"/>
          </p:nvPr>
        </p:nvSpPr>
        <p:spPr>
          <a:xfrm flipV="1">
            <a:off x="4150196" y="4140199"/>
            <a:ext cx="1131628" cy="45719"/>
          </a:xfrm>
        </p:spPr>
        <p:txBody>
          <a:bodyPr>
            <a:normAutofit fontScale="90000"/>
          </a:bodyPr>
          <a:lstStyle/>
          <a:p>
            <a:br>
              <a:rPr lang="en-US" dirty="0"/>
            </a:br>
            <a:endParaRPr lang="en-US" dirty="0"/>
          </a:p>
        </p:txBody>
      </p:sp>
      <p:sp>
        <p:nvSpPr>
          <p:cNvPr id="7" name="Θέση κειμένου 6">
            <a:extLst>
              <a:ext uri="{FF2B5EF4-FFF2-40B4-BE49-F238E27FC236}">
                <a16:creationId xmlns:a16="http://schemas.microsoft.com/office/drawing/2014/main" id="{8BC38854-3350-1C5E-B150-C0ABC6777B2C}"/>
              </a:ext>
            </a:extLst>
          </p:cNvPr>
          <p:cNvSpPr>
            <a:spLocks noGrp="1"/>
          </p:cNvSpPr>
          <p:nvPr>
            <p:ph type="body" sz="half" idx="2"/>
          </p:nvPr>
        </p:nvSpPr>
        <p:spPr>
          <a:xfrm>
            <a:off x="1218882" y="4241800"/>
            <a:ext cx="4062942" cy="1930400"/>
          </a:xfrm>
        </p:spPr>
        <p:txBody>
          <a:bodyPr>
            <a:normAutofit/>
          </a:bodyPr>
          <a:lstStyle/>
          <a:p>
            <a:r>
              <a:rPr lang="en-US"/>
              <a:t>IRA funds will flow through more than a dozen federal agencies</a:t>
            </a:r>
          </a:p>
          <a:p>
            <a:r>
              <a:rPr lang="en-US"/>
              <a:t>Source</a:t>
            </a:r>
            <a:r>
              <a:rPr lang="en-US" dirty="0"/>
              <a:t>: Source: Inflation Reduction Act of 2022, H.R 5376, 117</a:t>
            </a:r>
            <a:r>
              <a:rPr lang="en-US" baseline="30000" dirty="0"/>
              <a:t>th</a:t>
            </a:r>
            <a:r>
              <a:rPr lang="en-US" dirty="0"/>
              <a:t> Cong. (2021-2022); McKinsey analysis </a:t>
            </a:r>
            <a:endParaRPr lang="el-GR" dirty="0"/>
          </a:p>
          <a:p>
            <a:endParaRPr lang="el-GR" dirty="0"/>
          </a:p>
        </p:txBody>
      </p:sp>
      <p:pic>
        <p:nvPicPr>
          <p:cNvPr id="12" name="Θέση εικόνας 11" descr="Εικόνα που περιέχει κείμενο, στιγμιότυπο οθόνης, γραμματοσειρά, αριθμός&#10;&#10;Περιγραφή που δημιουργήθηκε αυτόματα">
            <a:extLst>
              <a:ext uri="{FF2B5EF4-FFF2-40B4-BE49-F238E27FC236}">
                <a16:creationId xmlns:a16="http://schemas.microsoft.com/office/drawing/2014/main" id="{88A38465-CD13-F648-F96B-CFEEFF9F7B83}"/>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7572" b="7572"/>
          <a:stretch>
            <a:fillRect/>
          </a:stretch>
        </p:blipFill>
        <p:spPr/>
      </p:pic>
    </p:spTree>
    <p:extLst>
      <p:ext uri="{BB962C8B-B14F-4D97-AF65-F5344CB8AC3E}">
        <p14:creationId xmlns:p14="http://schemas.microsoft.com/office/powerpoint/2010/main" val="426497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Τίτλος 9">
            <a:extLst>
              <a:ext uri="{FF2B5EF4-FFF2-40B4-BE49-F238E27FC236}">
                <a16:creationId xmlns:a16="http://schemas.microsoft.com/office/drawing/2014/main" id="{C46060D2-9FA6-B4AF-0234-CEC3EDE692BA}"/>
              </a:ext>
            </a:extLst>
          </p:cNvPr>
          <p:cNvSpPr>
            <a:spLocks noGrp="1"/>
          </p:cNvSpPr>
          <p:nvPr>
            <p:ph type="title"/>
          </p:nvPr>
        </p:nvSpPr>
        <p:spPr/>
        <p:txBody>
          <a:bodyPr/>
          <a:lstStyle/>
          <a:p>
            <a:pPr algn="ctr"/>
            <a:r>
              <a:rPr lang="en-US" dirty="0"/>
              <a:t>How the Inflation Reduction Act Will Help Small Enterprises?</a:t>
            </a:r>
            <a:endParaRPr lang="el-GR" dirty="0"/>
          </a:p>
        </p:txBody>
      </p:sp>
      <p:sp>
        <p:nvSpPr>
          <p:cNvPr id="11" name="Θέση περιεχομένου 10">
            <a:extLst>
              <a:ext uri="{FF2B5EF4-FFF2-40B4-BE49-F238E27FC236}">
                <a16:creationId xmlns:a16="http://schemas.microsoft.com/office/drawing/2014/main" id="{F116C97A-B085-B0BA-2DBB-38FDDB41C8E2}"/>
              </a:ext>
            </a:extLst>
          </p:cNvPr>
          <p:cNvSpPr>
            <a:spLocks noGrp="1"/>
          </p:cNvSpPr>
          <p:nvPr>
            <p:ph idx="1"/>
          </p:nvPr>
        </p:nvSpPr>
        <p:spPr/>
        <p:txBody>
          <a:bodyPr>
            <a:normAutofit lnSpcReduction="10000"/>
          </a:bodyPr>
          <a:lstStyle/>
          <a:p>
            <a:r>
              <a:rPr lang="en-US" dirty="0"/>
              <a:t>Lowering costs for small businesses:</a:t>
            </a:r>
          </a:p>
          <a:p>
            <a:pPr lvl="2"/>
            <a:r>
              <a:rPr lang="en-US" dirty="0"/>
              <a:t>Preserving critical support for small business health care costs</a:t>
            </a:r>
          </a:p>
          <a:p>
            <a:pPr lvl="2"/>
            <a:r>
              <a:rPr lang="en-US" dirty="0"/>
              <a:t>Cutting energy costs for small businesses</a:t>
            </a:r>
          </a:p>
          <a:p>
            <a:pPr lvl="2"/>
            <a:r>
              <a:rPr lang="en-US" dirty="0"/>
              <a:t>Lowering the deficit to fight inflation and ensure price stability</a:t>
            </a:r>
          </a:p>
          <a:p>
            <a:pPr lvl="2"/>
            <a:r>
              <a:rPr lang="en-US" dirty="0"/>
              <a:t>Lower prescription drug costs for seniors </a:t>
            </a:r>
          </a:p>
          <a:p>
            <a:r>
              <a:rPr lang="en-US" dirty="0"/>
              <a:t>Expanding economic opportunities for small businesses: </a:t>
            </a:r>
          </a:p>
          <a:p>
            <a:pPr lvl="2"/>
            <a:r>
              <a:rPr lang="en-US" dirty="0"/>
              <a:t>Doubling the Research and Development (R&amp;D) Tax Credit for small businesses</a:t>
            </a:r>
          </a:p>
          <a:p>
            <a:pPr lvl="2"/>
            <a:r>
              <a:rPr lang="en-US" dirty="0"/>
              <a:t>Boosting American manufacturing and competitiveness </a:t>
            </a:r>
          </a:p>
          <a:p>
            <a:pPr lvl="2"/>
            <a:r>
              <a:rPr lang="en-US" dirty="0"/>
              <a:t>Supporting local clean energy economies</a:t>
            </a:r>
          </a:p>
          <a:p>
            <a:pPr lvl="2"/>
            <a:r>
              <a:rPr lang="en-US" dirty="0"/>
              <a:t>Expanding rural opportunities </a:t>
            </a:r>
          </a:p>
          <a:p>
            <a:pPr lvl="2"/>
            <a:r>
              <a:rPr lang="en-US" dirty="0"/>
              <a:t>Leveling the playing field by reforming the tax code </a:t>
            </a:r>
            <a:endParaRPr lang="el-GR" dirty="0"/>
          </a:p>
        </p:txBody>
      </p:sp>
    </p:spTree>
    <p:extLst>
      <p:ext uri="{BB962C8B-B14F-4D97-AF65-F5344CB8AC3E}">
        <p14:creationId xmlns:p14="http://schemas.microsoft.com/office/powerpoint/2010/main" val="51303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63E490-BD4A-1278-DB36-5E4939897372}"/>
              </a:ext>
            </a:extLst>
          </p:cNvPr>
          <p:cNvSpPr>
            <a:spLocks noGrp="1"/>
          </p:cNvSpPr>
          <p:nvPr>
            <p:ph type="title"/>
          </p:nvPr>
        </p:nvSpPr>
        <p:spPr/>
        <p:txBody>
          <a:bodyPr/>
          <a:lstStyle/>
          <a:p>
            <a:pPr algn="ctr"/>
            <a:r>
              <a:rPr lang="en-US" dirty="0"/>
              <a:t>Current Investments under IRA:</a:t>
            </a:r>
            <a:endParaRPr lang="el-GR" dirty="0"/>
          </a:p>
        </p:txBody>
      </p:sp>
      <p:sp>
        <p:nvSpPr>
          <p:cNvPr id="3" name="Θέση περιεχομένου 2">
            <a:extLst>
              <a:ext uri="{FF2B5EF4-FFF2-40B4-BE49-F238E27FC236}">
                <a16:creationId xmlns:a16="http://schemas.microsoft.com/office/drawing/2014/main" id="{BA9D52AA-2438-2CC7-E4BE-1774235E3C5F}"/>
              </a:ext>
            </a:extLst>
          </p:cNvPr>
          <p:cNvSpPr>
            <a:spLocks noGrp="1"/>
          </p:cNvSpPr>
          <p:nvPr>
            <p:ph idx="1"/>
          </p:nvPr>
        </p:nvSpPr>
        <p:spPr/>
        <p:txBody>
          <a:bodyPr/>
          <a:lstStyle/>
          <a:p>
            <a:r>
              <a:rPr lang="en-US" dirty="0"/>
              <a:t>Norwegian FREYR has selected and purchased a site in Coweta County, Georgia for multi-phase Giga America clean battery manufacturing project.</a:t>
            </a:r>
          </a:p>
          <a:p>
            <a:endParaRPr lang="en-US" dirty="0"/>
          </a:p>
          <a:p>
            <a:r>
              <a:rPr lang="en-US" dirty="0"/>
              <a:t>German carmaker Volkswagen announced it would invest at least $7.1 billion in North America and launch 25 new electric vehicles by 2030. </a:t>
            </a:r>
          </a:p>
        </p:txBody>
      </p:sp>
    </p:spTree>
    <p:extLst>
      <p:ext uri="{BB962C8B-B14F-4D97-AF65-F5344CB8AC3E}">
        <p14:creationId xmlns:p14="http://schemas.microsoft.com/office/powerpoint/2010/main" val="2029511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Τεχνολογία 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Office_9533232_TF02787990_TF02787990" id="{674149BD-A1DD-466B-BA0D-361147D39261}" vid="{70B924BD-5EC3-4E6A-ADED-E51B2745EEC0}"/>
    </a:ext>
  </a:extLst>
</a:theme>
</file>

<file path=ppt/theme/theme2.xml><?xml version="1.0" encoding="utf-8"?>
<a:theme xmlns:a="http://schemas.openxmlformats.org/drawingml/2006/main" name="Θέμα του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Θέμα του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0C67BEE-D13F-4BD2-98A5-34D8A0977F68}">
  <ds:schemaRefs>
    <ds:schemaRef ds:uri="4873beb7-5857-4685-be1f-d57550cc96cc"/>
    <ds:schemaRef ds:uri="http://schemas.openxmlformats.org/package/2006/metadata/core-properties"/>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836F65B-1B07-41EE-A0E8-BC6EF385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Παρουσίαση με τριπλές γραμμές κυκλώματος (ευρεία οθόνη)</Template>
  <TotalTime>458</TotalTime>
  <Words>1034</Words>
  <Application>Microsoft Office PowerPoint</Application>
  <PresentationFormat>Προσαρμογή</PresentationFormat>
  <Paragraphs>89</Paragraphs>
  <Slides>14</Slides>
  <Notes>5</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Calibri</vt:lpstr>
      <vt:lpstr>Symbol</vt:lpstr>
      <vt:lpstr>Τεχνολογία 16x9</vt:lpstr>
      <vt:lpstr>Introduction to Inflation Reduction Act of 2022 (IRA)</vt:lpstr>
      <vt:lpstr>What is the Inflation Reduction Act (IRA)?</vt:lpstr>
      <vt:lpstr>Παρουσίαση του PowerPoint</vt:lpstr>
      <vt:lpstr>Which Are the Titles and Why Are They Important?</vt:lpstr>
      <vt:lpstr>Which Are the Titles and Why Are They Important? (contin.)</vt:lpstr>
      <vt:lpstr>Παρουσίαση του PowerPoint</vt:lpstr>
      <vt:lpstr> </vt:lpstr>
      <vt:lpstr>How the Inflation Reduction Act Will Help Small Enterprises?</vt:lpstr>
      <vt:lpstr>Current Investments under IRA:</vt:lpstr>
      <vt:lpstr>One Year Later: Where IRA stands?</vt:lpstr>
      <vt:lpstr>One Year Later: Where IRA stands?</vt:lpstr>
      <vt:lpstr>One Year Later: Where IRA stands?</vt:lpstr>
      <vt:lpstr>Bibliography</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Inflation Reduction Act (IRA)</dc:title>
  <dc:creator>Γεωργιος Μπελιδης</dc:creator>
  <cp:lastModifiedBy>George Belidis</cp:lastModifiedBy>
  <cp:revision>14</cp:revision>
  <dcterms:created xsi:type="dcterms:W3CDTF">2023-06-15T09:07:17Z</dcterms:created>
  <dcterms:modified xsi:type="dcterms:W3CDTF">2023-11-21T11:45:28Z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