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65" r:id="rId5"/>
    <p:sldId id="336" r:id="rId6"/>
    <p:sldId id="338" r:id="rId7"/>
    <p:sldId id="324" r:id="rId8"/>
    <p:sldId id="332" r:id="rId9"/>
    <p:sldId id="325" r:id="rId10"/>
    <p:sldId id="326" r:id="rId11"/>
    <p:sldId id="329" r:id="rId12"/>
    <p:sldId id="330" r:id="rId13"/>
    <p:sldId id="331" r:id="rId14"/>
    <p:sldId id="335" r:id="rId15"/>
    <p:sldId id="340" r:id="rId16"/>
    <p:sldId id="327" r:id="rId17"/>
    <p:sldId id="320" r:id="rId18"/>
    <p:sldId id="334" r:id="rId19"/>
    <p:sldId id="341" r:id="rId20"/>
    <p:sldId id="342" r:id="rId21"/>
    <p:sldId id="339" r:id="rId22"/>
    <p:sldId id="343" r:id="rId23"/>
  </p:sldIdLst>
  <p:sldSz cx="12188825" cy="6858000"/>
  <p:notesSz cx="6858000" cy="9144000"/>
  <p:custDataLst>
    <p:tags r:id="rId26"/>
  </p:custDataLst>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06C22-6FB4-5638-6B41-DBEDEF6D33AC}" name="Γεωργιος Μπελιδης" initials="ΓΜ" userId="7fce9179629a278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9" autoAdjust="0"/>
  </p:normalViewPr>
  <p:slideViewPr>
    <p:cSldViewPr showGuides="1">
      <p:cViewPr varScale="1">
        <p:scale>
          <a:sx n="105" d="100"/>
          <a:sy n="105" d="100"/>
        </p:scale>
        <p:origin x="834"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Γεωργιος Μπελιδης" userId="7fce9179629a278c" providerId="LiveId" clId="{16C1D9CC-B808-45D8-891B-814F33DDBFDA}"/>
    <pc:docChg chg="custSel addSld delSld modSld">
      <pc:chgData name="Γεωργιος Μπελιδης" userId="7fce9179629a278c" providerId="LiveId" clId="{16C1D9CC-B808-45D8-891B-814F33DDBFDA}" dt="2023-06-16T10:01:59.252" v="530" actId="122"/>
      <pc:docMkLst>
        <pc:docMk/>
      </pc:docMkLst>
      <pc:sldChg chg="modSp mod">
        <pc:chgData name="Γεωργιος Μπελιδης" userId="7fce9179629a278c" providerId="LiveId" clId="{16C1D9CC-B808-45D8-891B-814F33DDBFDA}" dt="2023-06-16T09:47:32.631" v="391" actId="20577"/>
        <pc:sldMkLst>
          <pc:docMk/>
          <pc:sldMk cId="2808920126" sldId="265"/>
        </pc:sldMkLst>
        <pc:spChg chg="mod">
          <ac:chgData name="Γεωργιος Μπελιδης" userId="7fce9179629a278c" providerId="LiveId" clId="{16C1D9CC-B808-45D8-891B-814F33DDBFDA}" dt="2023-06-16T09:47:32.631" v="391" actId="20577"/>
          <ac:spMkLst>
            <pc:docMk/>
            <pc:sldMk cId="2808920126" sldId="265"/>
            <ac:spMk id="3" creationId="{00000000-0000-0000-0000-000000000000}"/>
          </ac:spMkLst>
        </pc:spChg>
      </pc:sldChg>
      <pc:sldChg chg="modSp mod">
        <pc:chgData name="Γεωργιος Μπελιδης" userId="7fce9179629a278c" providerId="LiveId" clId="{16C1D9CC-B808-45D8-891B-814F33DDBFDA}" dt="2023-06-16T09:53:53.406" v="438" actId="20577"/>
        <pc:sldMkLst>
          <pc:docMk/>
          <pc:sldMk cId="2139132589" sldId="310"/>
        </pc:sldMkLst>
        <pc:spChg chg="mod">
          <ac:chgData name="Γεωργιος Μπελιδης" userId="7fce9179629a278c" providerId="LiveId" clId="{16C1D9CC-B808-45D8-891B-814F33DDBFDA}" dt="2023-06-16T09:53:53.406" v="438" actId="20577"/>
          <ac:spMkLst>
            <pc:docMk/>
            <pc:sldMk cId="2139132589" sldId="310"/>
            <ac:spMk id="14" creationId="{00000000-0000-0000-0000-000000000000}"/>
          </ac:spMkLst>
        </pc:spChg>
      </pc:sldChg>
      <pc:sldChg chg="modSp mod">
        <pc:chgData name="Γεωργιος Μπελιδης" userId="7fce9179629a278c" providerId="LiveId" clId="{16C1D9CC-B808-45D8-891B-814F33DDBFDA}" dt="2023-06-16T09:53:47.093" v="436" actId="255"/>
        <pc:sldMkLst>
          <pc:docMk/>
          <pc:sldMk cId="3106206852" sldId="311"/>
        </pc:sldMkLst>
        <pc:spChg chg="mod">
          <ac:chgData name="Γεωργιος Μπελιδης" userId="7fce9179629a278c" providerId="LiveId" clId="{16C1D9CC-B808-45D8-891B-814F33DDBFDA}" dt="2023-06-16T09:53:47.093" v="436" actId="255"/>
          <ac:spMkLst>
            <pc:docMk/>
            <pc:sldMk cId="3106206852" sldId="311"/>
            <ac:spMk id="4" creationId="{706DD6C8-9EBE-DAA5-0855-513CAB97126A}"/>
          </ac:spMkLst>
        </pc:spChg>
      </pc:sldChg>
      <pc:sldChg chg="modSp mod">
        <pc:chgData name="Γεωργιος Μπελιδης" userId="7fce9179629a278c" providerId="LiveId" clId="{16C1D9CC-B808-45D8-891B-814F33DDBFDA}" dt="2023-06-16T10:01:59.252" v="530" actId="122"/>
        <pc:sldMkLst>
          <pc:docMk/>
          <pc:sldMk cId="462238070" sldId="312"/>
        </pc:sldMkLst>
        <pc:spChg chg="mod">
          <ac:chgData name="Γεωργιος Μπελιδης" userId="7fce9179629a278c" providerId="LiveId" clId="{16C1D9CC-B808-45D8-891B-814F33DDBFDA}" dt="2023-06-16T09:53:02.740" v="434" actId="2711"/>
          <ac:spMkLst>
            <pc:docMk/>
            <pc:sldMk cId="462238070" sldId="312"/>
            <ac:spMk id="4" creationId="{C238F59B-163C-E11C-C433-A64F7B34CFAF}"/>
          </ac:spMkLst>
        </pc:spChg>
        <pc:spChg chg="mod">
          <ac:chgData name="Γεωργιος Μπελιδης" userId="7fce9179629a278c" providerId="LiveId" clId="{16C1D9CC-B808-45D8-891B-814F33DDBFDA}" dt="2023-06-16T10:01:59.252" v="530" actId="122"/>
          <ac:spMkLst>
            <pc:docMk/>
            <pc:sldMk cId="462238070" sldId="312"/>
            <ac:spMk id="13" creationId="{00000000-0000-0000-0000-000000000000}"/>
          </ac:spMkLst>
        </pc:spChg>
      </pc:sldChg>
      <pc:sldChg chg="addSp delSp modSp mod modClrScheme chgLayout">
        <pc:chgData name="Γεωργιος Μπελιδης" userId="7fce9179629a278c" providerId="LiveId" clId="{16C1D9CC-B808-45D8-891B-814F33DDBFDA}" dt="2023-06-16T09:54:39.476" v="447" actId="27636"/>
        <pc:sldMkLst>
          <pc:docMk/>
          <pc:sldMk cId="2478160142" sldId="314"/>
        </pc:sldMkLst>
        <pc:spChg chg="del mod ord">
          <ac:chgData name="Γεωργιος Μπελιδης" userId="7fce9179629a278c" providerId="LiveId" clId="{16C1D9CC-B808-45D8-891B-814F33DDBFDA}" dt="2023-06-16T09:43:53.507" v="0" actId="700"/>
          <ac:spMkLst>
            <pc:docMk/>
            <pc:sldMk cId="2478160142" sldId="314"/>
            <ac:spMk id="2" creationId="{00000000-0000-0000-0000-000000000000}"/>
          </ac:spMkLst>
        </pc:spChg>
        <pc:spChg chg="del mod ord">
          <ac:chgData name="Γεωργιος Μπελιδης" userId="7fce9179629a278c" providerId="LiveId" clId="{16C1D9CC-B808-45D8-891B-814F33DDBFDA}" dt="2023-06-16T09:43:53.507" v="0" actId="700"/>
          <ac:spMkLst>
            <pc:docMk/>
            <pc:sldMk cId="2478160142" sldId="314"/>
            <ac:spMk id="3" creationId="{00000000-0000-0000-0000-000000000000}"/>
          </ac:spMkLst>
        </pc:spChg>
        <pc:spChg chg="add mod ord">
          <ac:chgData name="Γεωργιος Μπελιδης" userId="7fce9179629a278c" providerId="LiveId" clId="{16C1D9CC-B808-45D8-891B-814F33DDBFDA}" dt="2023-06-16T09:54:39.476" v="447" actId="27636"/>
          <ac:spMkLst>
            <pc:docMk/>
            <pc:sldMk cId="2478160142" sldId="314"/>
            <ac:spMk id="4" creationId="{84B9F601-70C6-B5D4-15FF-393835065E01}"/>
          </ac:spMkLst>
        </pc:spChg>
        <pc:spChg chg="add mod ord">
          <ac:chgData name="Γεωργιος Μπελιδης" userId="7fce9179629a278c" providerId="LiveId" clId="{16C1D9CC-B808-45D8-891B-814F33DDBFDA}" dt="2023-06-16T09:50:47.613" v="426" actId="27636"/>
          <ac:spMkLst>
            <pc:docMk/>
            <pc:sldMk cId="2478160142" sldId="314"/>
            <ac:spMk id="5" creationId="{04BD5D8A-F789-D0A1-570F-33C393596650}"/>
          </ac:spMkLst>
        </pc:spChg>
        <pc:spChg chg="add del mod ord">
          <ac:chgData name="Γεωργιος Μπελιδης" userId="7fce9179629a278c" providerId="LiveId" clId="{16C1D9CC-B808-45D8-891B-814F33DDBFDA}" dt="2023-06-16T09:50:44.922" v="421" actId="478"/>
          <ac:spMkLst>
            <pc:docMk/>
            <pc:sldMk cId="2478160142" sldId="314"/>
            <ac:spMk id="6" creationId="{DCD95BFF-3E85-CC67-EF9C-410CD1A3BBB5}"/>
          </ac:spMkLst>
        </pc:spChg>
      </pc:sldChg>
      <pc:sldChg chg="del">
        <pc:chgData name="Γεωργιος Μπελιδης" userId="7fce9179629a278c" providerId="LiveId" clId="{16C1D9CC-B808-45D8-891B-814F33DDBFDA}" dt="2023-06-16T09:52:13.160" v="427" actId="2696"/>
        <pc:sldMkLst>
          <pc:docMk/>
          <pc:sldMk cId="2681425051" sldId="315"/>
        </pc:sldMkLst>
      </pc:sldChg>
      <pc:sldChg chg="del">
        <pc:chgData name="Γεωργιος Μπελιδης" userId="7fce9179629a278c" providerId="LiveId" clId="{16C1D9CC-B808-45D8-891B-814F33DDBFDA}" dt="2023-06-16T09:52:16.672" v="428" actId="2696"/>
        <pc:sldMkLst>
          <pc:docMk/>
          <pc:sldMk cId="2590506655" sldId="316"/>
        </pc:sldMkLst>
      </pc:sldChg>
      <pc:sldChg chg="del">
        <pc:chgData name="Γεωργιος Μπελιδης" userId="7fce9179629a278c" providerId="LiveId" clId="{16C1D9CC-B808-45D8-891B-814F33DDBFDA}" dt="2023-06-16T09:52:25.347" v="431" actId="2696"/>
        <pc:sldMkLst>
          <pc:docMk/>
          <pc:sldMk cId="1735722345" sldId="317"/>
        </pc:sldMkLst>
      </pc:sldChg>
      <pc:sldChg chg="del">
        <pc:chgData name="Γεωργιος Μπελιδης" userId="7fce9179629a278c" providerId="LiveId" clId="{16C1D9CC-B808-45D8-891B-814F33DDBFDA}" dt="2023-06-16T09:52:20.179" v="429" actId="2696"/>
        <pc:sldMkLst>
          <pc:docMk/>
          <pc:sldMk cId="2765137111" sldId="318"/>
        </pc:sldMkLst>
      </pc:sldChg>
      <pc:sldChg chg="del">
        <pc:chgData name="Γεωργιος Μπελιδης" userId="7fce9179629a278c" providerId="LiveId" clId="{16C1D9CC-B808-45D8-891B-814F33DDBFDA}" dt="2023-06-16T09:52:23.009" v="430" actId="2696"/>
        <pc:sldMkLst>
          <pc:docMk/>
          <pc:sldMk cId="1108506989" sldId="319"/>
        </pc:sldMkLst>
      </pc:sldChg>
      <pc:sldChg chg="addSp delSp modSp new mod modClrScheme chgLayout">
        <pc:chgData name="Γεωργιος Μπελιδης" userId="7fce9179629a278c" providerId="LiveId" clId="{16C1D9CC-B808-45D8-891B-814F33DDBFDA}" dt="2023-06-16T09:55:05.438" v="528" actId="20577"/>
        <pc:sldMkLst>
          <pc:docMk/>
          <pc:sldMk cId="2430213772" sldId="324"/>
        </pc:sldMkLst>
        <pc:spChg chg="del mod ord">
          <ac:chgData name="Γεωργιος Μπελιδης" userId="7fce9179629a278c" providerId="LiveId" clId="{16C1D9CC-B808-45D8-891B-814F33DDBFDA}" dt="2023-06-16T09:44:26.401" v="76" actId="700"/>
          <ac:spMkLst>
            <pc:docMk/>
            <pc:sldMk cId="2430213772" sldId="324"/>
            <ac:spMk id="2" creationId="{2719E8F1-37E0-514E-185B-AB85CAB36910}"/>
          </ac:spMkLst>
        </pc:spChg>
        <pc:spChg chg="del mod ord">
          <ac:chgData name="Γεωργιος Μπελιδης" userId="7fce9179629a278c" providerId="LiveId" clId="{16C1D9CC-B808-45D8-891B-814F33DDBFDA}" dt="2023-06-16T09:44:26.401" v="76" actId="700"/>
          <ac:spMkLst>
            <pc:docMk/>
            <pc:sldMk cId="2430213772" sldId="324"/>
            <ac:spMk id="3" creationId="{1B7D666A-F317-6CB2-4B44-7DF3A61FFB25}"/>
          </ac:spMkLst>
        </pc:spChg>
        <pc:spChg chg="del">
          <ac:chgData name="Γεωργιος Μπελιδης" userId="7fce9179629a278c" providerId="LiveId" clId="{16C1D9CC-B808-45D8-891B-814F33DDBFDA}" dt="2023-06-16T09:44:26.401" v="76" actId="700"/>
          <ac:spMkLst>
            <pc:docMk/>
            <pc:sldMk cId="2430213772" sldId="324"/>
            <ac:spMk id="4" creationId="{E436F918-96C3-A663-5729-220109E08301}"/>
          </ac:spMkLst>
        </pc:spChg>
        <pc:spChg chg="add mod ord">
          <ac:chgData name="Γεωργιος Μπελιδης" userId="7fce9179629a278c" providerId="LiveId" clId="{16C1D9CC-B808-45D8-891B-814F33DDBFDA}" dt="2023-06-16T09:44:37.314" v="96" actId="122"/>
          <ac:spMkLst>
            <pc:docMk/>
            <pc:sldMk cId="2430213772" sldId="324"/>
            <ac:spMk id="5" creationId="{47F8F4A7-EDD5-EF9B-B8CE-CDB6DAE14597}"/>
          </ac:spMkLst>
        </pc:spChg>
        <pc:spChg chg="add mod ord">
          <ac:chgData name="Γεωργιος Μπελιδης" userId="7fce9179629a278c" providerId="LiveId" clId="{16C1D9CC-B808-45D8-891B-814F33DDBFDA}" dt="2023-06-16T09:55:05.438" v="528" actId="20577"/>
          <ac:spMkLst>
            <pc:docMk/>
            <pc:sldMk cId="2430213772" sldId="324"/>
            <ac:spMk id="6" creationId="{70712E24-46A7-5249-BD92-63E31930726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14D5CE-94E2-421E-A773-17242EB2F00D}" type="datetime1">
              <a:rPr lang="el-GR" smtClean="0"/>
              <a:t>23/11/2023</a:t>
            </a:fld>
            <a:endParaRPr lang="el-GR" dirty="0"/>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l-GR"/>
              <a:pPr algn="r" rtl="0"/>
              <a:t>‹#›</a:t>
            </a:fld>
            <a:endParaRPr lang="el-G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F7C63F47-05B9-4E1C-B656-D164BA0F9FA8}" type="datetime1">
              <a:rPr lang="el-GR" smtClean="0"/>
              <a:pPr/>
              <a:t>23/11/2023</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l-GR" smtClean="0"/>
              <a:pPr/>
              <a:t>‹#›</a:t>
            </a:fld>
            <a:endParaRPr lang="el-G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93199CD-3E1B-4AE6-990F-76F925F5EA9F}" type="slidenum">
              <a:rPr lang="el-GR" smtClean="0"/>
              <a:pPr/>
              <a:t>1</a:t>
            </a:fld>
            <a:endParaRPr lang="el-GR" dirty="0"/>
          </a:p>
        </p:txBody>
      </p:sp>
    </p:spTree>
    <p:extLst>
      <p:ext uri="{BB962C8B-B14F-4D97-AF65-F5344CB8AC3E}">
        <p14:creationId xmlns:p14="http://schemas.microsoft.com/office/powerpoint/2010/main" val="409570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80FC8B3-0C6B-4133-A373-F3C43F55CCD3}" type="datetime1">
              <a:rPr lang="el-GR" smtClean="0"/>
              <a:pPr/>
              <a:t>23/11/2023</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142412" y="381001"/>
            <a:ext cx="1524001" cy="5638800"/>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522412" y="381001"/>
            <a:ext cx="7391399" cy="5638800"/>
          </a:xfrm>
        </p:spPr>
        <p:txBody>
          <a:bodyPr vert="eaVert" rtlCol="0"/>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F522F7A-0DB9-4501-98EC-2CBCF555D736}" type="datetime1">
              <a:rPr lang="el-GR" smtClean="0"/>
              <a:pPr/>
              <a:t>23/11/2023</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661E8C6A-4A6D-485F-96EB-FC65364BEB94}" type="datetime1">
              <a:rPr lang="el-GR" smtClean="0"/>
              <a:pPr/>
              <a:t>23/11/2023</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noProof="0"/>
              <a:t>Στυλ κειμένου υποδείγματος</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4941782F-5A7F-49CD-B68F-C6DA1453E4EE}" type="datetime1">
              <a:rPr lang="el-GR" smtClean="0"/>
              <a:pPr/>
              <a:t>23/11/2023</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περιεχομένου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FB188566-0978-4C4B-906C-C00F29C9E565}" type="datetime1">
              <a:rPr lang="el-GR" smtClean="0"/>
              <a:pPr/>
              <a:t>23/11/2023</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Στυλ κειμένου υποδείγματος</a:t>
            </a:r>
          </a:p>
        </p:txBody>
      </p:sp>
      <p:sp>
        <p:nvSpPr>
          <p:cNvPr id="4" name="Σύμβολο κράτησης θέσης περιεχομένου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5" name="Σύμβολο κράτησης θέσης κειμένου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Στυλ κειμένου υποδείγματος</a:t>
            </a:r>
          </a:p>
        </p:txBody>
      </p:sp>
      <p:sp>
        <p:nvSpPr>
          <p:cNvPr id="6" name="Σύμβολο κράτησης θέσης περιεχομένου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FA4A54F1-8371-4517-9AE2-339F6F9642B4}" type="datetime1">
              <a:rPr lang="el-GR" smtClean="0"/>
              <a:pPr/>
              <a:t>23/11/2023</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2A013F82-EE5E-44EE-A61D-E31C6657F26F}" type="slidenum">
              <a:rPr lang="el-GR" noProof="0" smtClean="0"/>
              <a:t>‹#›</a:t>
            </a:fld>
            <a:endParaRPr lang="el-G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C3C0F0B0-2F8F-4F66-A8AF-B164837EAE99}" type="datetime1">
              <a:rPr lang="el-GR" smtClean="0"/>
              <a:pPr/>
              <a:t>23/11/2023</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bg>
      <p:bgPr>
        <a:solidFill>
          <a:schemeClr val="bg2"/>
        </a:solid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07515D76-C5F8-4308-AFA2-4800D5FB5236}" type="datetime1">
              <a:rPr lang="el-GR" smtClean="0"/>
              <a:pPr/>
              <a:t>23/11/2023</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l-GR" noProof="0"/>
              <a:t>Στυλ κειμένου υποδείγματος</a:t>
            </a:r>
          </a:p>
          <a:p>
            <a:pPr lvl="1" rtl="0"/>
            <a:r>
              <a:rPr lang="el-GR" noProof="0"/>
              <a:t>Δεύτερο επίπεδο</a:t>
            </a:r>
          </a:p>
          <a:p>
            <a:pPr lvl="2" rtl="0"/>
            <a:r>
              <a:rPr lang="el-GR" noProof="0"/>
              <a:t>Τρίτο επίπεδο</a:t>
            </a:r>
          </a:p>
          <a:p>
            <a:pPr lvl="3" rtl="0"/>
            <a:r>
              <a:rPr lang="el-GR" noProof="0"/>
              <a:t>Τέταρτο επίπεδο</a:t>
            </a:r>
          </a:p>
          <a:p>
            <a:pPr lvl="4" rtl="0"/>
            <a:r>
              <a:rPr lang="el-GR" noProof="0"/>
              <a:t>Πέμπτο επίπεδο</a:t>
            </a:r>
            <a:endParaRPr lang="el-GR" noProof="0" dirty="0"/>
          </a:p>
        </p:txBody>
      </p:sp>
      <p:sp>
        <p:nvSpPr>
          <p:cNvPr id="4" name="Σύμβολο κράτησης θέσης κειμένου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0313C684-8691-4479-BADE-5A6DE08A7F61}" type="datetime1">
              <a:rPr lang="el-GR" smtClean="0"/>
              <a:pPr/>
              <a:t>23/11/2023</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a:t>‹#›</a:t>
            </a:fld>
            <a:endParaRPr lang="el-G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Σύμβολο κράτησης θέσης εικόνας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2" name="Τίτλος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el-GR"/>
              <a:t>Κάντε κλικ για να επεξεργαστείτε τον τίτλο υποδείγματος</a:t>
            </a:r>
            <a:endParaRPr lang="el-GR" noProof="0" dirty="0"/>
          </a:p>
        </p:txBody>
      </p:sp>
      <p:sp>
        <p:nvSpPr>
          <p:cNvPr id="4" name="Σύμβολο κράτησης θέσης κειμένου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noProof="0"/>
              <a:t>Στυλ κειμένου υποδείγματος</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54C50843-64CE-44BE-A859-97B618FF540B}" type="datetime1">
              <a:rPr lang="el-GR" smtClean="0"/>
              <a:pPr/>
              <a:t>23/11/2023</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2A013F82-EE5E-44EE-A61D-E31C6657F26F}" type="slidenum">
              <a:rPr lang="el-GR" noProof="0"/>
              <a:pPr/>
              <a:t>‹#›</a:t>
            </a:fld>
            <a:endParaRPr lang="el-G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Σύμβολο κράτησης θέσης ημερομηνίας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0B91673F-ECC7-42DC-96C0-8951E5A86711}" type="datetime1">
              <a:rPr lang="el-GR" smtClean="0"/>
              <a:pPr/>
              <a:t>23/11/2023</a:t>
            </a:fld>
            <a:endParaRPr lang="el-GR" dirty="0"/>
          </a:p>
        </p:txBody>
      </p:sp>
      <p:sp>
        <p:nvSpPr>
          <p:cNvPr id="5" name="Σύμβολο κράτησης θέσης υποσέλιδου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el-GR" smtClean="0"/>
              <a:pPr/>
              <a:t>‹#›</a:t>
            </a:fld>
            <a:endParaRPr lang="el-G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qualcomm.com/news/releases/2022/08/globalfoundries-and-qualcomm-announce-extension-of-long-term-agr" TargetMode="External"/><Relationship Id="rId2" Type="http://schemas.openxmlformats.org/officeDocument/2006/relationships/hyperlink" Target="https://investors.micron.com/news-releases/news-release-details/micron-announces-40-billion-investment-leading-edge-memory" TargetMode="External"/><Relationship Id="rId1" Type="http://schemas.openxmlformats.org/officeDocument/2006/relationships/slideLayout" Target="../slideLayouts/slideLayout2.xml"/><Relationship Id="rId4" Type="http://schemas.openxmlformats.org/officeDocument/2006/relationships/hyperlink" Target="https://www.wolfspeed.com/company/news-events/news/wolfspeed-selects-north-carolina-for-worlds-largest-silicon-carbide-materials-facilit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ist.gov/news-events/news/2023/11/department-commerce-reaches-agreement-new-organization-semius-operate" TargetMode="External"/><Relationship Id="rId2" Type="http://schemas.openxmlformats.org/officeDocument/2006/relationships/hyperlink" Target="https://www.nist.gov/news-events/news/2023/11/chips-america-releases-vision-approximately-3-billion-national-advanced" TargetMode="External"/><Relationship Id="rId1" Type="http://schemas.openxmlformats.org/officeDocument/2006/relationships/slideLayout" Target="../slideLayouts/slideLayout2.xml"/><Relationship Id="rId4" Type="http://schemas.openxmlformats.org/officeDocument/2006/relationships/hyperlink" Target="https://www.cnbc.com/2023/10/17/how-the-chips-act-is-aiming-to-restore-a-us-lead-in-semiconductor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pplications.chips.gov/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εικόνας 5">
            <a:extLst>
              <a:ext uri="{FF2B5EF4-FFF2-40B4-BE49-F238E27FC236}">
                <a16:creationId xmlns:a16="http://schemas.microsoft.com/office/drawing/2014/main" id="{FEE26AB9-3D9D-20DB-7316-3978C8A36D4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4328" r="14328"/>
          <a:stretch/>
        </p:blipFill>
        <p:spPr>
          <a:xfrm>
            <a:off x="4951414" y="685800"/>
            <a:ext cx="6400799" cy="5334000"/>
          </a:xfrm>
          <a:noFill/>
        </p:spPr>
      </p:pic>
      <p:sp>
        <p:nvSpPr>
          <p:cNvPr id="3" name="Τίτλος 2"/>
          <p:cNvSpPr>
            <a:spLocks noGrp="1"/>
          </p:cNvSpPr>
          <p:nvPr>
            <p:ph type="title"/>
          </p:nvPr>
        </p:nvSpPr>
        <p:spPr>
          <a:xfrm>
            <a:off x="1050005" y="3352800"/>
            <a:ext cx="3596607" cy="2667000"/>
          </a:xfrm>
        </p:spPr>
        <p:txBody>
          <a:bodyPr rtlCol="0" anchor="b">
            <a:normAutofit/>
          </a:bodyPr>
          <a:lstStyle/>
          <a:p>
            <a:pPr rtl="0"/>
            <a:r>
              <a:rPr lang="en-US" dirty="0"/>
              <a:t>CHIPS Incentives Program – Commercial Fabrication Facilities </a:t>
            </a:r>
            <a:endParaRPr lang="el-GR" dirty="0"/>
          </a:p>
        </p:txBody>
      </p:sp>
      <p:sp>
        <p:nvSpPr>
          <p:cNvPr id="4" name="Υπότιτλος 3"/>
          <p:cNvSpPr>
            <a:spLocks noGrp="1"/>
          </p:cNvSpPr>
          <p:nvPr>
            <p:ph type="body" sz="half" idx="2"/>
          </p:nvPr>
        </p:nvSpPr>
        <p:spPr>
          <a:xfrm>
            <a:off x="1065213" y="4648200"/>
            <a:ext cx="3581399" cy="1371600"/>
          </a:xfrm>
        </p:spPr>
        <p:txBody>
          <a:bodyPr rtlCol="0">
            <a:normAutofit/>
          </a:bodyPr>
          <a:lstStyle/>
          <a:p>
            <a:pPr rtl="0"/>
            <a:endParaRPr lang="en-US" dirty="0"/>
          </a:p>
          <a:p>
            <a:pPr rtl="0"/>
            <a:endParaRPr lang="el-GR"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3D0DEC8A-82C9-1971-7D02-27EB1915527F}"/>
              </a:ext>
            </a:extLst>
          </p:cNvPr>
          <p:cNvSpPr>
            <a:spLocks noGrp="1"/>
          </p:cNvSpPr>
          <p:nvPr>
            <p:ph type="title"/>
          </p:nvPr>
        </p:nvSpPr>
        <p:spPr/>
        <p:txBody>
          <a:bodyPr/>
          <a:lstStyle/>
          <a:p>
            <a:pPr algn="ctr"/>
            <a:r>
              <a:rPr lang="en-US" dirty="0"/>
              <a:t>Program Priorities</a:t>
            </a:r>
            <a:endParaRPr lang="el-GR" dirty="0"/>
          </a:p>
        </p:txBody>
      </p:sp>
      <p:sp>
        <p:nvSpPr>
          <p:cNvPr id="8" name="Θέση κειμένου 7">
            <a:extLst>
              <a:ext uri="{FF2B5EF4-FFF2-40B4-BE49-F238E27FC236}">
                <a16:creationId xmlns:a16="http://schemas.microsoft.com/office/drawing/2014/main" id="{C5F276C8-5A3F-E83E-A93E-247FBB8D89F5}"/>
              </a:ext>
            </a:extLst>
          </p:cNvPr>
          <p:cNvSpPr>
            <a:spLocks noGrp="1"/>
          </p:cNvSpPr>
          <p:nvPr>
            <p:ph type="body" idx="1"/>
          </p:nvPr>
        </p:nvSpPr>
        <p:spPr/>
        <p:txBody>
          <a:bodyPr/>
          <a:lstStyle/>
          <a:p>
            <a:pPr algn="ctr"/>
            <a:r>
              <a:rPr lang="en-US" dirty="0"/>
              <a:t>Workforce development</a:t>
            </a:r>
            <a:endParaRPr lang="el-GR" dirty="0"/>
          </a:p>
        </p:txBody>
      </p:sp>
      <p:sp>
        <p:nvSpPr>
          <p:cNvPr id="9" name="Θέση περιεχομένου 8">
            <a:extLst>
              <a:ext uri="{FF2B5EF4-FFF2-40B4-BE49-F238E27FC236}">
                <a16:creationId xmlns:a16="http://schemas.microsoft.com/office/drawing/2014/main" id="{7647C91C-63D3-6191-BDD5-B3C019BD00BB}"/>
              </a:ext>
            </a:extLst>
          </p:cNvPr>
          <p:cNvSpPr>
            <a:spLocks noGrp="1"/>
          </p:cNvSpPr>
          <p:nvPr>
            <p:ph sz="half" idx="2"/>
          </p:nvPr>
        </p:nvSpPr>
        <p:spPr/>
        <p:txBody>
          <a:bodyPr>
            <a:normAutofit fontScale="92500" lnSpcReduction="10000"/>
          </a:bodyPr>
          <a:lstStyle/>
          <a:p>
            <a:r>
              <a:rPr lang="en-US" dirty="0"/>
              <a:t>A highly skilled, diverse workforce is essential:</a:t>
            </a:r>
          </a:p>
          <a:p>
            <a:pPr lvl="1"/>
            <a:r>
              <a:rPr lang="en-US" dirty="0"/>
              <a:t>Ability to recruit, train, hire, retain and upskill a diverse workforce in good jobs</a:t>
            </a:r>
          </a:p>
          <a:p>
            <a:r>
              <a:rPr lang="en-US" dirty="0"/>
              <a:t>Include women/ disadvantaged communities</a:t>
            </a:r>
          </a:p>
          <a:p>
            <a:r>
              <a:rPr lang="en-US" dirty="0"/>
              <a:t>Engage with local partners</a:t>
            </a:r>
          </a:p>
          <a:p>
            <a:r>
              <a:rPr lang="en-US" dirty="0"/>
              <a:t>Child care</a:t>
            </a:r>
          </a:p>
        </p:txBody>
      </p:sp>
      <p:sp>
        <p:nvSpPr>
          <p:cNvPr id="10" name="Θέση κειμένου 9">
            <a:extLst>
              <a:ext uri="{FF2B5EF4-FFF2-40B4-BE49-F238E27FC236}">
                <a16:creationId xmlns:a16="http://schemas.microsoft.com/office/drawing/2014/main" id="{8F5BB86B-7808-6890-3E0D-915B077EA30D}"/>
              </a:ext>
            </a:extLst>
          </p:cNvPr>
          <p:cNvSpPr>
            <a:spLocks noGrp="1"/>
          </p:cNvSpPr>
          <p:nvPr>
            <p:ph type="body" sz="quarter" idx="3"/>
          </p:nvPr>
        </p:nvSpPr>
        <p:spPr>
          <a:xfrm>
            <a:off x="5878388" y="1905000"/>
            <a:ext cx="4416552" cy="762000"/>
          </a:xfrm>
        </p:spPr>
        <p:txBody>
          <a:bodyPr/>
          <a:lstStyle/>
          <a:p>
            <a:r>
              <a:rPr lang="en-US" dirty="0"/>
              <a:t>	BROADER IMPACTS </a:t>
            </a:r>
            <a:endParaRPr lang="el-GR" dirty="0"/>
          </a:p>
        </p:txBody>
      </p:sp>
      <p:sp>
        <p:nvSpPr>
          <p:cNvPr id="11" name="Θέση περιεχομένου 10">
            <a:extLst>
              <a:ext uri="{FF2B5EF4-FFF2-40B4-BE49-F238E27FC236}">
                <a16:creationId xmlns:a16="http://schemas.microsoft.com/office/drawing/2014/main" id="{70156DB4-3742-D402-6123-B4361208139B}"/>
              </a:ext>
            </a:extLst>
          </p:cNvPr>
          <p:cNvSpPr>
            <a:spLocks noGrp="1"/>
          </p:cNvSpPr>
          <p:nvPr>
            <p:ph sz="quarter" idx="4"/>
          </p:nvPr>
        </p:nvSpPr>
        <p:spPr/>
        <p:txBody>
          <a:bodyPr>
            <a:normAutofit fontScale="92500" lnSpcReduction="10000"/>
          </a:bodyPr>
          <a:lstStyle/>
          <a:p>
            <a:r>
              <a:rPr lang="en-US" dirty="0"/>
              <a:t>Commitments to future investment</a:t>
            </a:r>
          </a:p>
          <a:p>
            <a:r>
              <a:rPr lang="en-US" dirty="0"/>
              <a:t>Support for semiconductor R&amp;D</a:t>
            </a:r>
          </a:p>
          <a:p>
            <a:r>
              <a:rPr lang="en-US" dirty="0"/>
              <a:t>Inclusive opportunities for businesses</a:t>
            </a:r>
          </a:p>
          <a:p>
            <a:r>
              <a:rPr lang="en-US" dirty="0"/>
              <a:t>Climate and environmental responsibility</a:t>
            </a:r>
          </a:p>
          <a:p>
            <a:r>
              <a:rPr lang="en-US" dirty="0"/>
              <a:t>Upside sharing</a:t>
            </a:r>
            <a:endParaRPr lang="el-GR" dirty="0"/>
          </a:p>
        </p:txBody>
      </p:sp>
    </p:spTree>
    <p:extLst>
      <p:ext uri="{BB962C8B-B14F-4D97-AF65-F5344CB8AC3E}">
        <p14:creationId xmlns:p14="http://schemas.microsoft.com/office/powerpoint/2010/main" val="5024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2F4D97-AFD9-87A4-4CD5-77B7A435DE2E}"/>
              </a:ext>
            </a:extLst>
          </p:cNvPr>
          <p:cNvSpPr>
            <a:spLocks noGrp="1"/>
          </p:cNvSpPr>
          <p:nvPr>
            <p:ph type="title"/>
          </p:nvPr>
        </p:nvSpPr>
        <p:spPr>
          <a:xfrm>
            <a:off x="1522413" y="620688"/>
            <a:ext cx="9144001" cy="1371600"/>
          </a:xfrm>
        </p:spPr>
        <p:txBody>
          <a:bodyPr>
            <a:noAutofit/>
          </a:bodyPr>
          <a:lstStyle/>
          <a:p>
            <a:pPr algn="ct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br>
              <a:rPr lang="en-US" dirty="0">
                <a:effectLst/>
                <a:ea typeface="Calibri" panose="020F0502020204030204" pitchFamily="34" charset="0"/>
                <a:cs typeface="Times New Roman" panose="02020603050405020304" pitchFamily="18" charset="0"/>
              </a:rPr>
            </a:br>
            <a:r>
              <a:rPr lang="en-US" dirty="0"/>
              <a:t>How</a:t>
            </a:r>
            <a:r>
              <a:rPr lang="en-US" dirty="0">
                <a:effectLst/>
                <a:ea typeface="Calibri" panose="020F0502020204030204" pitchFamily="34" charset="0"/>
                <a:cs typeface="Times New Roman" panose="02020603050405020304" pitchFamily="18" charset="0"/>
              </a:rPr>
              <a:t> Small Businesses Will Benefit from the CHIPS Act?</a:t>
            </a:r>
            <a:br>
              <a:rPr lang="el-GR" dirty="0">
                <a:effectLst/>
                <a:ea typeface="Calibri" panose="020F0502020204030204" pitchFamily="34" charset="0"/>
                <a:cs typeface="Times New Roman" panose="02020603050405020304" pitchFamily="18" charset="0"/>
              </a:rPr>
            </a:br>
            <a:endParaRPr lang="el-GR" dirty="0"/>
          </a:p>
        </p:txBody>
      </p:sp>
      <p:sp>
        <p:nvSpPr>
          <p:cNvPr id="3" name="Θέση περιεχομένου 2">
            <a:extLst>
              <a:ext uri="{FF2B5EF4-FFF2-40B4-BE49-F238E27FC236}">
                <a16:creationId xmlns:a16="http://schemas.microsoft.com/office/drawing/2014/main" id="{23DB69B2-47AD-A861-023F-DF135E8F1FBB}"/>
              </a:ext>
            </a:extLst>
          </p:cNvPr>
          <p:cNvSpPr>
            <a:spLocks noGrp="1"/>
          </p:cNvSpPr>
          <p:nvPr>
            <p:ph idx="1"/>
          </p:nvPr>
        </p:nvSpPr>
        <p:spPr/>
        <p:txBody>
          <a:bodyPr>
            <a:normAutofit/>
          </a:bodyPr>
          <a:lstStyle/>
          <a:p>
            <a:pPr marL="0" indent="0">
              <a:buNone/>
            </a:pPr>
            <a:r>
              <a:rPr lang="en-US" dirty="0"/>
              <a:t>In addition to strengthening semiconductor production, the CHIPS Act will impact a wide range of industries by:</a:t>
            </a:r>
          </a:p>
          <a:p>
            <a:pPr>
              <a:buFont typeface="Wingdings" panose="05000000000000000000" pitchFamily="2" charset="2"/>
              <a:buChar char="à"/>
            </a:pPr>
            <a:r>
              <a:rPr lang="en-US" dirty="0">
                <a:sym typeface="Wingdings" panose="05000000000000000000" pitchFamily="2" charset="2"/>
              </a:rPr>
              <a:t>Revitalizing local economies</a:t>
            </a:r>
          </a:p>
          <a:p>
            <a:pPr lvl="2">
              <a:buFont typeface="Wingdings" panose="05000000000000000000" pitchFamily="2" charset="2"/>
              <a:buChar char="§"/>
            </a:pPr>
            <a:r>
              <a:rPr lang="en-US" dirty="0">
                <a:sym typeface="Wingdings" panose="05000000000000000000" pitchFamily="2" charset="2"/>
              </a:rPr>
              <a:t>By creating tech hubs around the country, the Act promises to have a positive knock-on effect on all businesses </a:t>
            </a:r>
          </a:p>
          <a:p>
            <a:pPr>
              <a:buFont typeface="Wingdings" panose="05000000000000000000" pitchFamily="2" charset="2"/>
              <a:buChar char="à"/>
            </a:pPr>
            <a:r>
              <a:rPr lang="en-US" dirty="0">
                <a:sym typeface="Wingdings" panose="05000000000000000000" pitchFamily="2" charset="2"/>
              </a:rPr>
              <a:t>Securing supply chain gaps</a:t>
            </a:r>
          </a:p>
          <a:p>
            <a:pPr lvl="2">
              <a:buFont typeface="Wingdings" panose="05000000000000000000" pitchFamily="2" charset="2"/>
              <a:buChar char="§"/>
            </a:pPr>
            <a:r>
              <a:rPr lang="en-US" dirty="0">
                <a:sym typeface="Wingdings" panose="05000000000000000000" pitchFamily="2" charset="2"/>
              </a:rPr>
              <a:t>By focusing on increasing domestic production</a:t>
            </a:r>
          </a:p>
          <a:p>
            <a:pPr>
              <a:buFont typeface="Wingdings" panose="05000000000000000000" pitchFamily="2" charset="2"/>
              <a:buChar char="à"/>
            </a:pPr>
            <a:r>
              <a:rPr lang="en-US" dirty="0">
                <a:sym typeface="Wingdings" panose="05000000000000000000" pitchFamily="2" charset="2"/>
              </a:rPr>
              <a:t>Building a strong and diverse workforce </a:t>
            </a:r>
          </a:p>
          <a:p>
            <a:pPr lvl="2">
              <a:buFont typeface="Wingdings" panose="05000000000000000000" pitchFamily="2" charset="2"/>
              <a:buChar char="§"/>
            </a:pPr>
            <a:r>
              <a:rPr lang="en-US" dirty="0">
                <a:sym typeface="Wingdings" panose="05000000000000000000" pitchFamily="2" charset="2"/>
              </a:rPr>
              <a:t>By funding STEM programs for schools, colleges, and universities that will train the next generation of technicians needed by regional semiconductor companies</a:t>
            </a:r>
            <a:endParaRPr lang="el-GR" dirty="0"/>
          </a:p>
        </p:txBody>
      </p:sp>
    </p:spTree>
    <p:extLst>
      <p:ext uri="{BB962C8B-B14F-4D97-AF65-F5344CB8AC3E}">
        <p14:creationId xmlns:p14="http://schemas.microsoft.com/office/powerpoint/2010/main" val="106375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6AC910-BBF2-0E8B-2BB2-6BA7352BAF32}"/>
              </a:ext>
            </a:extLst>
          </p:cNvPr>
          <p:cNvSpPr>
            <a:spLocks noGrp="1"/>
          </p:cNvSpPr>
          <p:nvPr>
            <p:ph type="title"/>
          </p:nvPr>
        </p:nvSpPr>
        <p:spPr/>
        <p:txBody>
          <a:bodyPr/>
          <a:lstStyle/>
          <a:p>
            <a:pPr algn="ctr"/>
            <a:r>
              <a:rPr lang="en-US" dirty="0"/>
              <a:t>What Are Some of the Investments?</a:t>
            </a:r>
            <a:endParaRPr lang="el-GR" dirty="0"/>
          </a:p>
        </p:txBody>
      </p:sp>
      <p:sp>
        <p:nvSpPr>
          <p:cNvPr id="3" name="Θέση περιεχομένου 2">
            <a:extLst>
              <a:ext uri="{FF2B5EF4-FFF2-40B4-BE49-F238E27FC236}">
                <a16:creationId xmlns:a16="http://schemas.microsoft.com/office/drawing/2014/main" id="{F8B50292-DC3A-748A-96F7-C84EF05B9445}"/>
              </a:ext>
            </a:extLst>
          </p:cNvPr>
          <p:cNvSpPr>
            <a:spLocks noGrp="1"/>
          </p:cNvSpPr>
          <p:nvPr>
            <p:ph idx="1"/>
          </p:nvPr>
        </p:nvSpPr>
        <p:spPr/>
        <p:txBody>
          <a:bodyPr>
            <a:normAutofit lnSpcReduction="10000"/>
          </a:bodyPr>
          <a:lstStyle/>
          <a:p>
            <a:r>
              <a:rPr lang="en-US" dirty="0"/>
              <a:t>Micron Technology, Inc., one of the world’s largest semiconductor companies, announced $40 billion investment in leading-edge memory manufacturing in the United States.</a:t>
            </a:r>
          </a:p>
          <a:p>
            <a:endParaRPr lang="en-US" dirty="0"/>
          </a:p>
          <a:p>
            <a:r>
              <a:rPr lang="en-US" dirty="0"/>
              <a:t>Qualcomm and GlobalFoundries announced a partnership that includes a $4.2 billion to manufacture chips in an expansion of GlobalFoundries’ upstate New York facility. </a:t>
            </a:r>
          </a:p>
          <a:p>
            <a:endParaRPr lang="en-US" dirty="0"/>
          </a:p>
          <a:p>
            <a:r>
              <a:rPr lang="en-US" dirty="0" err="1"/>
              <a:t>Wolfspeed</a:t>
            </a:r>
            <a:r>
              <a:rPr lang="en-US" dirty="0"/>
              <a:t> announced it will build the world’s largest silicon carbide semiconductor plant in Chatham Country, North Carolina. </a:t>
            </a:r>
            <a:endParaRPr lang="el-GR" dirty="0"/>
          </a:p>
        </p:txBody>
      </p:sp>
    </p:spTree>
    <p:extLst>
      <p:ext uri="{BB962C8B-B14F-4D97-AF65-F5344CB8AC3E}">
        <p14:creationId xmlns:p14="http://schemas.microsoft.com/office/powerpoint/2010/main" val="8171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DD7CB7-B33B-0DC5-C5D4-001A2D574578}"/>
              </a:ext>
            </a:extLst>
          </p:cNvPr>
          <p:cNvSpPr>
            <a:spLocks noGrp="1"/>
          </p:cNvSpPr>
          <p:nvPr>
            <p:ph type="title"/>
          </p:nvPr>
        </p:nvSpPr>
        <p:spPr/>
        <p:txBody>
          <a:bodyPr/>
          <a:lstStyle/>
          <a:p>
            <a:pPr algn="ctr"/>
            <a:r>
              <a:rPr lang="en-US" dirty="0"/>
              <a:t>Application Process </a:t>
            </a:r>
            <a:endParaRPr lang="el-GR" dirty="0"/>
          </a:p>
        </p:txBody>
      </p:sp>
      <p:sp>
        <p:nvSpPr>
          <p:cNvPr id="3" name="Θέση κειμένου 2">
            <a:extLst>
              <a:ext uri="{FF2B5EF4-FFF2-40B4-BE49-F238E27FC236}">
                <a16:creationId xmlns:a16="http://schemas.microsoft.com/office/drawing/2014/main" id="{B96261DB-DC75-F835-6C1E-F6A990C187AF}"/>
              </a:ext>
            </a:extLst>
          </p:cNvPr>
          <p:cNvSpPr>
            <a:spLocks noGrp="1"/>
          </p:cNvSpPr>
          <p:nvPr>
            <p:ph type="body" idx="1"/>
          </p:nvPr>
        </p:nvSpPr>
        <p:spPr/>
        <p:txBody>
          <a:bodyPr/>
          <a:lstStyle/>
          <a:p>
            <a:r>
              <a:rPr lang="en-US" dirty="0"/>
              <a:t>Required documents </a:t>
            </a:r>
            <a:endParaRPr lang="el-GR" dirty="0"/>
          </a:p>
        </p:txBody>
      </p:sp>
      <p:sp>
        <p:nvSpPr>
          <p:cNvPr id="4" name="Θέση περιεχομένου 3">
            <a:extLst>
              <a:ext uri="{FF2B5EF4-FFF2-40B4-BE49-F238E27FC236}">
                <a16:creationId xmlns:a16="http://schemas.microsoft.com/office/drawing/2014/main" id="{1CB647F5-34B8-7139-576D-156B4122873D}"/>
              </a:ext>
            </a:extLst>
          </p:cNvPr>
          <p:cNvSpPr>
            <a:spLocks noGrp="1"/>
          </p:cNvSpPr>
          <p:nvPr>
            <p:ph sz="half" idx="2"/>
          </p:nvPr>
        </p:nvSpPr>
        <p:spPr>
          <a:xfrm>
            <a:off x="1522411" y="2743200"/>
            <a:ext cx="4416552" cy="3733799"/>
          </a:xfrm>
        </p:spPr>
        <p:txBody>
          <a:bodyPr>
            <a:normAutofit fontScale="70000" lnSpcReduction="20000"/>
          </a:bodyPr>
          <a:lstStyle/>
          <a:p>
            <a:r>
              <a:rPr lang="en-US" dirty="0"/>
              <a:t>Statement of interest</a:t>
            </a:r>
          </a:p>
          <a:p>
            <a:r>
              <a:rPr lang="en-US" dirty="0"/>
              <a:t>Recommended pre-application</a:t>
            </a:r>
          </a:p>
          <a:p>
            <a:r>
              <a:rPr lang="en-US" dirty="0"/>
              <a:t>Full application</a:t>
            </a:r>
          </a:p>
          <a:p>
            <a:r>
              <a:rPr lang="en-US" dirty="0"/>
              <a:t>Due diligence</a:t>
            </a:r>
          </a:p>
          <a:p>
            <a:r>
              <a:rPr lang="en-US" dirty="0"/>
              <a:t>Award preparation and insurance </a:t>
            </a:r>
          </a:p>
          <a:p>
            <a:r>
              <a:rPr lang="en-US" dirty="0"/>
              <a:t>Pre-applications and full-applications are assessed on a rolling basis and applicants receive feedback at various stages </a:t>
            </a:r>
            <a:endParaRPr lang="el-GR" dirty="0"/>
          </a:p>
        </p:txBody>
      </p:sp>
      <p:sp>
        <p:nvSpPr>
          <p:cNvPr id="5" name="Θέση κειμένου 4">
            <a:extLst>
              <a:ext uri="{FF2B5EF4-FFF2-40B4-BE49-F238E27FC236}">
                <a16:creationId xmlns:a16="http://schemas.microsoft.com/office/drawing/2014/main" id="{18D845FE-7257-7379-2305-1AD632CAB6C5}"/>
              </a:ext>
            </a:extLst>
          </p:cNvPr>
          <p:cNvSpPr>
            <a:spLocks noGrp="1"/>
          </p:cNvSpPr>
          <p:nvPr>
            <p:ph type="body" sz="quarter" idx="3"/>
          </p:nvPr>
        </p:nvSpPr>
        <p:spPr/>
        <p:txBody>
          <a:bodyPr/>
          <a:lstStyle/>
          <a:p>
            <a:r>
              <a:rPr lang="en-US" dirty="0"/>
              <a:t>Submission dates </a:t>
            </a:r>
            <a:endParaRPr lang="el-GR" dirty="0"/>
          </a:p>
        </p:txBody>
      </p:sp>
      <p:sp>
        <p:nvSpPr>
          <p:cNvPr id="6" name="Θέση περιεχομένου 5">
            <a:extLst>
              <a:ext uri="{FF2B5EF4-FFF2-40B4-BE49-F238E27FC236}">
                <a16:creationId xmlns:a16="http://schemas.microsoft.com/office/drawing/2014/main" id="{8257EEB5-D475-36F4-1507-996D2AE3FC5A}"/>
              </a:ext>
            </a:extLst>
          </p:cNvPr>
          <p:cNvSpPr>
            <a:spLocks noGrp="1"/>
          </p:cNvSpPr>
          <p:nvPr>
            <p:ph sz="quarter" idx="4"/>
          </p:nvPr>
        </p:nvSpPr>
        <p:spPr>
          <a:xfrm>
            <a:off x="6249861" y="2743200"/>
            <a:ext cx="4416552" cy="3926159"/>
          </a:xfrm>
        </p:spPr>
        <p:txBody>
          <a:bodyPr>
            <a:normAutofit fontScale="70000" lnSpcReduction="20000"/>
          </a:bodyPr>
          <a:lstStyle/>
          <a:p>
            <a:r>
              <a:rPr lang="en-US" dirty="0"/>
              <a:t>Applications for leading-edge facilities: </a:t>
            </a:r>
          </a:p>
          <a:p>
            <a:pPr lvl="2"/>
            <a:r>
              <a:rPr lang="en-US" dirty="0"/>
              <a:t>Friday 31</a:t>
            </a:r>
            <a:r>
              <a:rPr lang="en-US" baseline="30000" dirty="0"/>
              <a:t>st</a:t>
            </a:r>
            <a:r>
              <a:rPr lang="en-US" dirty="0"/>
              <a:t>   March, 2023 (pre and full)</a:t>
            </a:r>
          </a:p>
          <a:p>
            <a:r>
              <a:rPr lang="en-US" dirty="0"/>
              <a:t>Applications for current generation, mature-node, and back-end production  facilities: </a:t>
            </a:r>
          </a:p>
          <a:p>
            <a:pPr lvl="2"/>
            <a:r>
              <a:rPr lang="en-US" dirty="0"/>
              <a:t>Monday 1</a:t>
            </a:r>
            <a:r>
              <a:rPr lang="en-US" baseline="30000" dirty="0"/>
              <a:t>st</a:t>
            </a:r>
            <a:r>
              <a:rPr lang="en-US" dirty="0"/>
              <a:t> May 2023 (Pre) &amp; </a:t>
            </a:r>
          </a:p>
          <a:p>
            <a:pPr lvl="2"/>
            <a:r>
              <a:rPr lang="en-US" dirty="0"/>
              <a:t>Monday 26</a:t>
            </a:r>
            <a:r>
              <a:rPr lang="en-US" baseline="30000" dirty="0"/>
              <a:t>th</a:t>
            </a:r>
            <a:r>
              <a:rPr lang="en-US" dirty="0"/>
              <a:t>  June 2023 (Full)</a:t>
            </a:r>
          </a:p>
          <a:p>
            <a:r>
              <a:rPr lang="en-US" dirty="0"/>
              <a:t>Applications for wafer manufacturing facilities:</a:t>
            </a:r>
          </a:p>
          <a:p>
            <a:pPr lvl="2"/>
            <a:r>
              <a:rPr lang="en-US" dirty="0"/>
              <a:t>Friday 1</a:t>
            </a:r>
            <a:r>
              <a:rPr lang="en-US" baseline="30000" dirty="0"/>
              <a:t>st</a:t>
            </a:r>
            <a:r>
              <a:rPr lang="en-US" dirty="0"/>
              <a:t> September 2023 (Pre) &amp; </a:t>
            </a:r>
          </a:p>
          <a:p>
            <a:pPr lvl="2"/>
            <a:r>
              <a:rPr lang="en-US" dirty="0"/>
              <a:t>Monday 23</a:t>
            </a:r>
            <a:r>
              <a:rPr lang="en-US" baseline="30000" dirty="0"/>
              <a:t>rd</a:t>
            </a:r>
            <a:r>
              <a:rPr lang="en-US" dirty="0"/>
              <a:t>  October 2023 (Full)</a:t>
            </a:r>
          </a:p>
          <a:p>
            <a:r>
              <a:rPr lang="en-US" dirty="0"/>
              <a:t>Applications for semi-conductor materials and manufacturing equipment facilities (capital exceeds $300 million)</a:t>
            </a:r>
          </a:p>
          <a:p>
            <a:pPr lvl="2"/>
            <a:r>
              <a:rPr lang="en-US" dirty="0"/>
              <a:t>Friday 1</a:t>
            </a:r>
            <a:r>
              <a:rPr lang="en-US" baseline="30000" dirty="0"/>
              <a:t>st</a:t>
            </a:r>
            <a:r>
              <a:rPr lang="en-US" dirty="0"/>
              <a:t> September 2023 (Pre) &amp; </a:t>
            </a:r>
          </a:p>
          <a:p>
            <a:pPr lvl="2"/>
            <a:r>
              <a:rPr lang="en-US" dirty="0"/>
              <a:t>Monday 23</a:t>
            </a:r>
            <a:r>
              <a:rPr lang="en-US" baseline="30000" dirty="0"/>
              <a:t>rd</a:t>
            </a:r>
            <a:r>
              <a:rPr lang="en-US" dirty="0"/>
              <a:t>  October 2023 (Full)</a:t>
            </a:r>
          </a:p>
          <a:p>
            <a:pPr lvl="2"/>
            <a:endParaRPr lang="en-US" dirty="0"/>
          </a:p>
          <a:p>
            <a:endParaRPr lang="el-GR" dirty="0"/>
          </a:p>
        </p:txBody>
      </p:sp>
    </p:spTree>
    <p:extLst>
      <p:ext uri="{BB962C8B-B14F-4D97-AF65-F5344CB8AC3E}">
        <p14:creationId xmlns:p14="http://schemas.microsoft.com/office/powerpoint/2010/main" val="371421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a:extLst>
              <a:ext uri="{FF2B5EF4-FFF2-40B4-BE49-F238E27FC236}">
                <a16:creationId xmlns:a16="http://schemas.microsoft.com/office/drawing/2014/main" id="{5B4224BB-C593-0AB9-1A31-1E6590386E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4798268" y="1684410"/>
            <a:ext cx="7125204" cy="3544789"/>
          </a:xfrm>
          <a:noFill/>
        </p:spPr>
      </p:pic>
      <p:sp>
        <p:nvSpPr>
          <p:cNvPr id="15" name="Text Placeholder 3">
            <a:extLst>
              <a:ext uri="{FF2B5EF4-FFF2-40B4-BE49-F238E27FC236}">
                <a16:creationId xmlns:a16="http://schemas.microsoft.com/office/drawing/2014/main" id="{E0E2222C-163E-9591-32A2-B33FC9FCC707}"/>
              </a:ext>
            </a:extLst>
          </p:cNvPr>
          <p:cNvSpPr>
            <a:spLocks noGrp="1"/>
          </p:cNvSpPr>
          <p:nvPr>
            <p:ph type="body" sz="half" idx="2"/>
          </p:nvPr>
        </p:nvSpPr>
        <p:spPr>
          <a:xfrm>
            <a:off x="909836" y="1684410"/>
            <a:ext cx="3581399" cy="1371600"/>
          </a:xfrm>
        </p:spPr>
        <p:txBody>
          <a:bodyPr>
            <a:noAutofit/>
          </a:bodyPr>
          <a:lstStyle/>
          <a:p>
            <a:pPr algn="just"/>
            <a:r>
              <a:rPr lang="en-US" sz="2500" dirty="0">
                <a:latin typeface="Calibri" panose="020F0502020204030204" pitchFamily="34" charset="0"/>
                <a:ea typeface="Calibri" panose="020F0502020204030204" pitchFamily="34" charset="0"/>
                <a:cs typeface="Calibri" panose="020F0502020204030204" pitchFamily="34" charset="0"/>
              </a:rPr>
              <a:t>From the onset of the COVID-19 pandemic in early 2020, the entire semiconductor business has seen a strong growth in demand. Shipments of chips increased by 40% from around 73 billion in 1Q20 to approximately 102 billion in 3Q21</a:t>
            </a:r>
          </a:p>
        </p:txBody>
      </p:sp>
    </p:spTree>
    <p:extLst>
      <p:ext uri="{BB962C8B-B14F-4D97-AF65-F5344CB8AC3E}">
        <p14:creationId xmlns:p14="http://schemas.microsoft.com/office/powerpoint/2010/main" val="204281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8CBA9A-E604-3C6C-7CB5-6586F161542A}"/>
              </a:ext>
            </a:extLst>
          </p:cNvPr>
          <p:cNvSpPr>
            <a:spLocks noGrp="1"/>
          </p:cNvSpPr>
          <p:nvPr>
            <p:ph type="title"/>
          </p:nvPr>
        </p:nvSpPr>
        <p:spPr>
          <a:xfrm>
            <a:off x="1055604" y="1905000"/>
            <a:ext cx="3596607" cy="2667000"/>
          </a:xfrm>
        </p:spPr>
        <p:txBody>
          <a:bodyPr/>
          <a:lstStyle/>
          <a:p>
            <a:r>
              <a:rPr lang="en-US" dirty="0"/>
              <a:t>Forecast Summary Spring 2023 </a:t>
            </a:r>
          </a:p>
        </p:txBody>
      </p:sp>
      <p:pic>
        <p:nvPicPr>
          <p:cNvPr id="6" name="Θέση περιεχομένου 5" descr="Εικόνα που περιέχει κείμενο, στιγμιότυπο οθόνης, αριθμός, γραμματοσειρά&#10;&#10;Περιγραφή που δημιουργήθηκε αυτόματα">
            <a:extLst>
              <a:ext uri="{FF2B5EF4-FFF2-40B4-BE49-F238E27FC236}">
                <a16:creationId xmlns:a16="http://schemas.microsoft.com/office/drawing/2014/main" id="{8AEAAAFE-F97F-742C-72DB-9E24F515E639}"/>
              </a:ext>
            </a:extLst>
          </p:cNvPr>
          <p:cNvPicPr>
            <a:picLocks noGrp="1" noChangeAspect="1"/>
          </p:cNvPicPr>
          <p:nvPr>
            <p:ph idx="1"/>
          </p:nvPr>
        </p:nvPicPr>
        <p:blipFill>
          <a:blip r:embed="rId2"/>
          <a:stretch>
            <a:fillRect/>
          </a:stretch>
        </p:blipFill>
        <p:spPr>
          <a:xfrm>
            <a:off x="4951414" y="1920621"/>
            <a:ext cx="6400800" cy="2864357"/>
          </a:xfrm>
          <a:noFill/>
        </p:spPr>
      </p:pic>
      <p:sp>
        <p:nvSpPr>
          <p:cNvPr id="13" name="Text Placeholder 3">
            <a:extLst>
              <a:ext uri="{FF2B5EF4-FFF2-40B4-BE49-F238E27FC236}">
                <a16:creationId xmlns:a16="http://schemas.microsoft.com/office/drawing/2014/main" id="{A8D82564-A604-21B2-AC88-89D19F009155}"/>
              </a:ext>
            </a:extLst>
          </p:cNvPr>
          <p:cNvSpPr>
            <a:spLocks noGrp="1"/>
          </p:cNvSpPr>
          <p:nvPr>
            <p:ph type="body" sz="half" idx="2"/>
          </p:nvPr>
        </p:nvSpPr>
        <p:spPr>
          <a:xfrm>
            <a:off x="1065213" y="4648200"/>
            <a:ext cx="1428799" cy="941040"/>
          </a:xfrm>
        </p:spPr>
        <p:txBody>
          <a:bodyPr>
            <a:normAutofit/>
          </a:bodyPr>
          <a:lstStyle/>
          <a:p>
            <a:endParaRPr lang="en-US" dirty="0"/>
          </a:p>
          <a:p>
            <a:endParaRPr lang="en-US" dirty="0"/>
          </a:p>
        </p:txBody>
      </p:sp>
    </p:spTree>
    <p:extLst>
      <p:ext uri="{BB962C8B-B14F-4D97-AF65-F5344CB8AC3E}">
        <p14:creationId xmlns:p14="http://schemas.microsoft.com/office/powerpoint/2010/main" val="275947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DE15EF56-BAE2-1BF1-5621-4956351BA52E}"/>
              </a:ext>
            </a:extLst>
          </p:cNvPr>
          <p:cNvSpPr>
            <a:spLocks noGrp="1"/>
          </p:cNvSpPr>
          <p:nvPr>
            <p:ph type="title"/>
          </p:nvPr>
        </p:nvSpPr>
        <p:spPr/>
        <p:txBody>
          <a:bodyPr/>
          <a:lstStyle/>
          <a:p>
            <a:pPr algn="ctr"/>
            <a:r>
              <a:rPr lang="en-US" dirty="0"/>
              <a:t>Latest Updates (November 2023)</a:t>
            </a:r>
            <a:endParaRPr lang="el-GR" dirty="0"/>
          </a:p>
        </p:txBody>
      </p:sp>
      <p:sp>
        <p:nvSpPr>
          <p:cNvPr id="9" name="Θέση περιεχομένου 8">
            <a:extLst>
              <a:ext uri="{FF2B5EF4-FFF2-40B4-BE49-F238E27FC236}">
                <a16:creationId xmlns:a16="http://schemas.microsoft.com/office/drawing/2014/main" id="{4B0E5AB8-C69A-ADEA-34B5-CD6FD1BB98B7}"/>
              </a:ext>
            </a:extLst>
          </p:cNvPr>
          <p:cNvSpPr>
            <a:spLocks noGrp="1"/>
          </p:cNvSpPr>
          <p:nvPr>
            <p:ph idx="1"/>
          </p:nvPr>
        </p:nvSpPr>
        <p:spPr/>
        <p:txBody>
          <a:bodyPr/>
          <a:lstStyle/>
          <a:p>
            <a:pPr marL="342900" lvl="0" indent="-342900" algn="just">
              <a:lnSpc>
                <a:spcPct val="107000"/>
              </a:lnSpc>
              <a:buFont typeface="Symbol" panose="05050102010706020507" pitchFamily="18" charset="2"/>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SemiUS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 newly formed consortium, is set to oversee the National Semiconductor Technology Center (NSTC) as part of the CHIPS for America program, aiming to revolutionize semiconductor R&amp;D and collaboration within the industry.</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NSTC's mission is to accelerate innovation, reduce time-to-market, and reduce costs for emerging technologies within the semiconductor manufacturing and supplier ecosystem.</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NSTC has recently appointed new Board members who will lead the nonprofit entity, working in alignment with the Department of Commerce's funding agreement to enable the Center’s operations.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Secretary of Commerce Gina Raimondo has emphasized the NSTC's crucial role in revitalizing U.S. semiconductor manufacturing, ensuring technological leadership, and boosting global competitiveness.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80739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BE2C37-ED89-DD96-C3CE-E26041E09FEA}"/>
              </a:ext>
            </a:extLst>
          </p:cNvPr>
          <p:cNvSpPr>
            <a:spLocks noGrp="1"/>
          </p:cNvSpPr>
          <p:nvPr>
            <p:ph type="title"/>
          </p:nvPr>
        </p:nvSpPr>
        <p:spPr/>
        <p:txBody>
          <a:bodyPr/>
          <a:lstStyle/>
          <a:p>
            <a:pPr algn="ctr"/>
            <a:r>
              <a:rPr lang="en-US" dirty="0"/>
              <a:t>Latest Updates (November 2023)</a:t>
            </a:r>
            <a:endParaRPr lang="el-GR" dirty="0"/>
          </a:p>
        </p:txBody>
      </p:sp>
      <p:sp>
        <p:nvSpPr>
          <p:cNvPr id="3" name="Θέση περιεχομένου 2">
            <a:extLst>
              <a:ext uri="{FF2B5EF4-FFF2-40B4-BE49-F238E27FC236}">
                <a16:creationId xmlns:a16="http://schemas.microsoft.com/office/drawing/2014/main" id="{96181AAE-4B63-6182-1824-11826F9816D8}"/>
              </a:ext>
            </a:extLst>
          </p:cNvPr>
          <p:cNvSpPr>
            <a:spLocks noGrp="1"/>
          </p:cNvSpPr>
          <p:nvPr>
            <p:ph idx="1"/>
          </p:nvPr>
        </p:nvSpPr>
        <p:spPr/>
        <p:txBody>
          <a:bodyPr>
            <a:normAutofit lnSpcReduction="10000"/>
          </a:bodyPr>
          <a:lstStyle/>
          <a:p>
            <a:pPr marL="342900" lvl="0" indent="-342900" algn="just">
              <a:lnSpc>
                <a:spcPct val="107000"/>
              </a:lnSpc>
              <a:buFont typeface="Symbol" panose="05050102010706020507" pitchFamily="18" charset="2"/>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SemiUS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plans to commence operations in 2024, focusing on hiring leadership, establishing membership structures, and collaborating closely with governmental agencies to meet NSTC's mission.</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Department of Commerce aims to invest approximately $3 billion in the National Advanced Packaging Manufacturing Program (NAPMP) to bolster the U.S.'s advanced packaging capabilities for semiconductor manufacturing.</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NAPMP aims to drive leadership in materials, equipment, workforce training, and various technological areas crucial for semiconductor innovation, positioning the U.S. as a leader in manufacturing and packaging all kinds of chips.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Through NAPMP and NSTC initiatives, CHIPS for </a:t>
            </a:r>
            <a:r>
              <a:rPr lang="en-US" sz="1800" kern="100">
                <a:effectLst/>
                <a:latin typeface="Calibri" panose="020F0502020204030204" pitchFamily="34" charset="0"/>
                <a:ea typeface="Calibri" panose="020F0502020204030204" pitchFamily="34" charset="0"/>
                <a:cs typeface="Times New Roman" panose="02020603050405020304" pitchFamily="18" charset="0"/>
              </a:rPr>
              <a:t>America aims to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creating an innovation-driven environment to attract semiconductor manufacturers to invest in the U.S., thereby enhancing domestic technological capabilities.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0244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8F536CDA-FE75-A6E7-D52E-2397FC0DE4C2}"/>
              </a:ext>
            </a:extLst>
          </p:cNvPr>
          <p:cNvSpPr>
            <a:spLocks noGrp="1"/>
          </p:cNvSpPr>
          <p:nvPr>
            <p:ph type="title"/>
          </p:nvPr>
        </p:nvSpPr>
        <p:spPr/>
        <p:txBody>
          <a:bodyPr/>
          <a:lstStyle/>
          <a:p>
            <a:pPr algn="ctr"/>
            <a:r>
              <a:rPr lang="en-US" dirty="0"/>
              <a:t>Bibliography </a:t>
            </a:r>
            <a:endParaRPr lang="el-GR" dirty="0"/>
          </a:p>
        </p:txBody>
      </p:sp>
      <p:sp>
        <p:nvSpPr>
          <p:cNvPr id="6" name="Θέση περιεχομένου 5">
            <a:extLst>
              <a:ext uri="{FF2B5EF4-FFF2-40B4-BE49-F238E27FC236}">
                <a16:creationId xmlns:a16="http://schemas.microsoft.com/office/drawing/2014/main" id="{5ECA30F2-C579-2897-C51A-E2B6CFF681BA}"/>
              </a:ext>
            </a:extLst>
          </p:cNvPr>
          <p:cNvSpPr>
            <a:spLocks noGrp="1"/>
          </p:cNvSpPr>
          <p:nvPr>
            <p:ph idx="1"/>
          </p:nvPr>
        </p:nvSpPr>
        <p:spPr>
          <a:xfrm>
            <a:off x="1522413" y="1904999"/>
            <a:ext cx="9134391" cy="4836369"/>
          </a:xfrm>
        </p:spPr>
        <p:txBody>
          <a:bodyPr>
            <a:normAutofit/>
          </a:bodyPr>
          <a:lstStyle/>
          <a:p>
            <a:pPr marL="685800">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Notice of Funding Opportunity: Commercial Fabrication is available on chips.gov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Full Press Release for Micron Technology: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https://investors.micron.com/news-releases/news-release-details/micron-announces-40-billion-investment-leading-edge-memory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Full Press Release for Qualcomm and GlobalFoundries: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https://www.qualcomm.com/news/releases/2022/08/globalfoundries-and-qualcomm-announce-extension-of-long-term-agr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Full Press Release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Wolfspreed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https://www.wolfspeed.com/company/news-events/news/wolfspeed-selects-north-carolina-for-worlds-largest-silicon-carbide-materials-facility/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685800">
              <a:lnSpc>
                <a:spcPct val="115000"/>
              </a:lnSpc>
              <a:spcAft>
                <a:spcPts val="10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97638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5F8CAF-D9C4-3B51-3668-CCDD74E5671C}"/>
              </a:ext>
            </a:extLst>
          </p:cNvPr>
          <p:cNvSpPr>
            <a:spLocks noGrp="1"/>
          </p:cNvSpPr>
          <p:nvPr>
            <p:ph type="title"/>
          </p:nvPr>
        </p:nvSpPr>
        <p:spPr/>
        <p:txBody>
          <a:bodyPr/>
          <a:lstStyle/>
          <a:p>
            <a:pPr algn="ctr"/>
            <a:r>
              <a:rPr lang="en-US" dirty="0"/>
              <a:t>Bibliography</a:t>
            </a:r>
            <a:endParaRPr lang="el-GR" dirty="0"/>
          </a:p>
        </p:txBody>
      </p:sp>
      <p:sp>
        <p:nvSpPr>
          <p:cNvPr id="3" name="Θέση περιεχομένου 2">
            <a:extLst>
              <a:ext uri="{FF2B5EF4-FFF2-40B4-BE49-F238E27FC236}">
                <a16:creationId xmlns:a16="http://schemas.microsoft.com/office/drawing/2014/main" id="{C1B53F91-C5AB-2A1E-7639-E96C4A785E82}"/>
              </a:ext>
            </a:extLst>
          </p:cNvPr>
          <p:cNvSpPr>
            <a:spLocks noGrp="1"/>
          </p:cNvSpPr>
          <p:nvPr>
            <p:ph idx="1"/>
          </p:nvPr>
        </p:nvSpPr>
        <p:spPr>
          <a:xfrm>
            <a:off x="1522413" y="1904999"/>
            <a:ext cx="9134391" cy="4620345"/>
          </a:xfrm>
        </p:spPr>
        <p:txBody>
          <a:bodyPr>
            <a:normAutofit/>
          </a:bodyPr>
          <a:lstStyle/>
          <a:p>
            <a:r>
              <a:rPr lang="en-US" sz="2000" dirty="0"/>
              <a:t>CHIPS for America Releases Vision for Approximately $3 Billion National Advanced Packaging Manufacturing Program: </a:t>
            </a:r>
            <a:r>
              <a:rPr lang="en-US" sz="2000" dirty="0">
                <a:hlinkClick r:id="rId2"/>
              </a:rPr>
              <a:t>CHIPS for America Releases Vision for Approximately $3 Billion National Advanced Packaging Manufacturing Program | NIST</a:t>
            </a:r>
            <a:endParaRPr lang="en-US" sz="2000" dirty="0"/>
          </a:p>
          <a:p>
            <a:r>
              <a:rPr lang="en-US" sz="2000" dirty="0"/>
              <a:t>Department of Commerce Reaches Agreement with New Organization, </a:t>
            </a:r>
            <a:r>
              <a:rPr lang="en-US" sz="2000" dirty="0" err="1"/>
              <a:t>SemiUS</a:t>
            </a:r>
            <a:r>
              <a:rPr lang="en-US" sz="2000" dirty="0"/>
              <a:t>, to Operate National Semiconductor Technology Center (NSTC) Once Established: </a:t>
            </a:r>
            <a:r>
              <a:rPr lang="en-US" sz="2000" dirty="0">
                <a:hlinkClick r:id="rId3"/>
              </a:rPr>
              <a:t>Department of Commerce Reaches Agreement with New Organization, </a:t>
            </a:r>
            <a:r>
              <a:rPr lang="en-US" sz="2000" dirty="0" err="1">
                <a:hlinkClick r:id="rId3"/>
              </a:rPr>
              <a:t>SemiUS</a:t>
            </a:r>
            <a:r>
              <a:rPr lang="en-US" sz="2000" dirty="0">
                <a:hlinkClick r:id="rId3"/>
              </a:rPr>
              <a:t>, to Operate National Semiconductor Technology Center (NSTC) Once Established | NIST</a:t>
            </a:r>
            <a:endParaRPr lang="en-US" sz="2000" dirty="0"/>
          </a:p>
          <a:p>
            <a:r>
              <a:rPr lang="en-US" sz="2000" dirty="0"/>
              <a:t>How the CHIPS Act is aiming to restore a U.S. lead position in semiconductors: </a:t>
            </a:r>
            <a:r>
              <a:rPr lang="en-US" sz="2000" dirty="0">
                <a:hlinkClick r:id="rId4"/>
              </a:rPr>
              <a:t>How the CHIPS Act is aiming to restore a U.S. lead in semiconductors (cnbc.com)</a:t>
            </a:r>
            <a:endParaRPr lang="el-GR" sz="2000" dirty="0"/>
          </a:p>
        </p:txBody>
      </p:sp>
    </p:spTree>
    <p:extLst>
      <p:ext uri="{BB962C8B-B14F-4D97-AF65-F5344CB8AC3E}">
        <p14:creationId xmlns:p14="http://schemas.microsoft.com/office/powerpoint/2010/main" val="293331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7A58BFF-7D18-A1D3-E302-94EDA88CD32D}"/>
              </a:ext>
            </a:extLst>
          </p:cNvPr>
          <p:cNvSpPr>
            <a:spLocks noGrp="1"/>
          </p:cNvSpPr>
          <p:nvPr>
            <p:ph type="title"/>
          </p:nvPr>
        </p:nvSpPr>
        <p:spPr/>
        <p:txBody>
          <a:bodyPr/>
          <a:lstStyle/>
          <a:p>
            <a:pPr algn="ctr"/>
            <a:r>
              <a:rPr lang="en-US" dirty="0"/>
              <a:t>Introduction</a:t>
            </a:r>
            <a:endParaRPr lang="el-GR" dirty="0"/>
          </a:p>
        </p:txBody>
      </p:sp>
      <p:sp>
        <p:nvSpPr>
          <p:cNvPr id="6" name="Θέση περιεχομένου 5">
            <a:extLst>
              <a:ext uri="{FF2B5EF4-FFF2-40B4-BE49-F238E27FC236}">
                <a16:creationId xmlns:a16="http://schemas.microsoft.com/office/drawing/2014/main" id="{C2E5C955-22D1-E805-B6B7-E119B4B14860}"/>
              </a:ext>
            </a:extLst>
          </p:cNvPr>
          <p:cNvSpPr>
            <a:spLocks noGrp="1"/>
          </p:cNvSpPr>
          <p:nvPr>
            <p:ph idx="1"/>
          </p:nvPr>
        </p:nvSpPr>
        <p:spPr/>
        <p:txBody>
          <a:bodyPr>
            <a:normAutofit fontScale="92500"/>
          </a:bodyPr>
          <a:lstStyle/>
          <a:p>
            <a:r>
              <a:rPr lang="en-US" dirty="0"/>
              <a:t>Semiconductors, or chips, are tiny electronic components that are essential to America’s economic and national security</a:t>
            </a:r>
          </a:p>
          <a:p>
            <a:r>
              <a:rPr lang="en-US" dirty="0"/>
              <a:t>Power our consumer electronics, automobiles, data centers, critical infrastructure, and virtually all military systems </a:t>
            </a:r>
          </a:p>
          <a:p>
            <a:r>
              <a:rPr lang="en-US" dirty="0"/>
              <a:t>The U.S remains a global leader in semiconductor design and research and development, yet it only holds 10% of the global commercial production </a:t>
            </a:r>
          </a:p>
          <a:p>
            <a:pPr algn="just"/>
            <a:r>
              <a:rPr lang="en-US" dirty="0"/>
              <a:t>The law provides the Department of Commerce with $50 billion for various programs to: </a:t>
            </a:r>
          </a:p>
          <a:p>
            <a:pPr lvl="2" algn="just"/>
            <a:r>
              <a:rPr lang="en-US" dirty="0"/>
              <a:t>strengthen and secure the U.S position in semiconductor research, development, and manufacturing</a:t>
            </a:r>
          </a:p>
          <a:p>
            <a:pPr lvl="2" algn="just"/>
            <a:r>
              <a:rPr lang="en-US" dirty="0"/>
              <a:t>while also focusing on American workers.</a:t>
            </a:r>
          </a:p>
          <a:p>
            <a:endParaRPr lang="el-GR" dirty="0"/>
          </a:p>
        </p:txBody>
      </p:sp>
    </p:spTree>
    <p:extLst>
      <p:ext uri="{BB962C8B-B14F-4D97-AF65-F5344CB8AC3E}">
        <p14:creationId xmlns:p14="http://schemas.microsoft.com/office/powerpoint/2010/main" val="728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58CFAE-06A3-33AE-9280-D7F6A1EABC50}"/>
              </a:ext>
            </a:extLst>
          </p:cNvPr>
          <p:cNvSpPr>
            <a:spLocks noGrp="1"/>
          </p:cNvSpPr>
          <p:nvPr>
            <p:ph type="title"/>
          </p:nvPr>
        </p:nvSpPr>
        <p:spPr>
          <a:xfrm>
            <a:off x="1512803" y="44624"/>
            <a:ext cx="9144001" cy="1371600"/>
          </a:xfrm>
        </p:spPr>
        <p:txBody>
          <a:bodyPr/>
          <a:lstStyle/>
          <a:p>
            <a:pPr algn="ctr"/>
            <a:r>
              <a:rPr lang="en-US" dirty="0"/>
              <a:t>Introduction</a:t>
            </a:r>
            <a:endParaRPr lang="el-GR" dirty="0"/>
          </a:p>
        </p:txBody>
      </p:sp>
      <p:sp>
        <p:nvSpPr>
          <p:cNvPr id="3" name="Θέση περιεχομένου 2">
            <a:extLst>
              <a:ext uri="{FF2B5EF4-FFF2-40B4-BE49-F238E27FC236}">
                <a16:creationId xmlns:a16="http://schemas.microsoft.com/office/drawing/2014/main" id="{C633162A-E4BB-EAA2-FCF0-E807016781F6}"/>
              </a:ext>
            </a:extLst>
          </p:cNvPr>
          <p:cNvSpPr>
            <a:spLocks noGrp="1"/>
          </p:cNvSpPr>
          <p:nvPr>
            <p:ph idx="1"/>
          </p:nvPr>
        </p:nvSpPr>
        <p:spPr/>
        <p:txBody>
          <a:bodyPr>
            <a:normAutofit lnSpcReduction="10000"/>
          </a:bodyPr>
          <a:lstStyle/>
          <a:p>
            <a:pPr algn="ctr"/>
            <a:r>
              <a:rPr lang="en-US" dirty="0"/>
              <a:t>The CHIPS Act encompasses two offices responsible for implementing the law: </a:t>
            </a:r>
          </a:p>
          <a:p>
            <a:pPr marL="0" indent="0" algn="ctr">
              <a:buNone/>
            </a:pPr>
            <a:endParaRPr lang="en-US" dirty="0"/>
          </a:p>
          <a:p>
            <a:pPr lvl="2">
              <a:buFont typeface="Wingdings" panose="05000000000000000000" pitchFamily="2" charset="2"/>
              <a:buChar char="Ø"/>
            </a:pPr>
            <a:r>
              <a:rPr lang="en-US" dirty="0" err="1"/>
              <a:t>i</a:t>
            </a:r>
            <a:r>
              <a:rPr lang="en-US" dirty="0"/>
              <a:t>) the </a:t>
            </a:r>
            <a:r>
              <a:rPr lang="en-US" u="sng" dirty="0"/>
              <a:t>CHIPS Research and Development Office </a:t>
            </a:r>
            <a:r>
              <a:rPr lang="en-US" dirty="0"/>
              <a:t>is investing $11 billion into developing a robust domestic R&amp;D ecosystem,</a:t>
            </a:r>
          </a:p>
          <a:p>
            <a:pPr lvl="2">
              <a:buFont typeface="Wingdings" panose="05000000000000000000" pitchFamily="2" charset="2"/>
              <a:buChar char="Ø"/>
            </a:pPr>
            <a:endParaRPr lang="en-US" dirty="0"/>
          </a:p>
          <a:p>
            <a:pPr lvl="2">
              <a:buFont typeface="Wingdings" panose="05000000000000000000" pitchFamily="2" charset="2"/>
              <a:buChar char="Ø"/>
            </a:pPr>
            <a:r>
              <a:rPr lang="en-US" dirty="0" err="1"/>
              <a:t>Ii</a:t>
            </a:r>
            <a:r>
              <a:rPr lang="en-US" dirty="0"/>
              <a:t>)  while the </a:t>
            </a:r>
            <a:r>
              <a:rPr lang="en-US" u="sng" dirty="0"/>
              <a:t>CHIPS Program Office </a:t>
            </a:r>
            <a:r>
              <a:rPr lang="en-US" dirty="0"/>
              <a:t>is dedicating $39 billion to provide incentives for investment in facilities and equipment in the United States,</a:t>
            </a:r>
          </a:p>
          <a:p>
            <a:pPr lvl="2">
              <a:buFont typeface="Wingdings" panose="05000000000000000000" pitchFamily="2" charset="2"/>
              <a:buChar char="Ø"/>
            </a:pPr>
            <a:endParaRPr lang="en-US" dirty="0"/>
          </a:p>
          <a:p>
            <a:pPr lvl="2" algn="just">
              <a:buFont typeface="Wingdings" panose="05000000000000000000" pitchFamily="2" charset="2"/>
              <a:buChar char="Ø"/>
            </a:pPr>
            <a:r>
              <a:rPr lang="en-US" dirty="0"/>
              <a:t>The current funding incentive is open to applications from semiconductor manufacturers and producers of semiconductor materials and equipment that want to build, renovate, or expand U.S. semiconductor facilities. Foreign organizations may apply, but funds must be utilized in the United States only.</a:t>
            </a:r>
          </a:p>
          <a:p>
            <a:endParaRPr lang="el-GR" dirty="0"/>
          </a:p>
        </p:txBody>
      </p:sp>
    </p:spTree>
    <p:extLst>
      <p:ext uri="{BB962C8B-B14F-4D97-AF65-F5344CB8AC3E}">
        <p14:creationId xmlns:p14="http://schemas.microsoft.com/office/powerpoint/2010/main" val="1531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81C5934-451A-D71A-1B39-935164ED3F33}"/>
              </a:ext>
            </a:extLst>
          </p:cNvPr>
          <p:cNvSpPr>
            <a:spLocks noGrp="1"/>
          </p:cNvSpPr>
          <p:nvPr>
            <p:ph type="title"/>
          </p:nvPr>
        </p:nvSpPr>
        <p:spPr/>
        <p:txBody>
          <a:bodyPr/>
          <a:lstStyle/>
          <a:p>
            <a:pPr algn="ctr"/>
            <a:r>
              <a:rPr lang="en-US" dirty="0"/>
              <a:t>Which Are the Funding Opportunities?</a:t>
            </a:r>
            <a:endParaRPr lang="el-GR" dirty="0"/>
          </a:p>
        </p:txBody>
      </p:sp>
      <p:sp>
        <p:nvSpPr>
          <p:cNvPr id="8" name="Θέση περιεχομένου 7">
            <a:extLst>
              <a:ext uri="{FF2B5EF4-FFF2-40B4-BE49-F238E27FC236}">
                <a16:creationId xmlns:a16="http://schemas.microsoft.com/office/drawing/2014/main" id="{1A8EF5D4-029F-B4A3-9F7C-49EC4E90B219}"/>
              </a:ext>
            </a:extLst>
          </p:cNvPr>
          <p:cNvSpPr>
            <a:spLocks noGrp="1"/>
          </p:cNvSpPr>
          <p:nvPr>
            <p:ph idx="1"/>
          </p:nvPr>
        </p:nvSpPr>
        <p:spPr/>
        <p:txBody>
          <a:bodyPr>
            <a:normAutofit lnSpcReduction="10000"/>
          </a:bodyPr>
          <a:lstStyle/>
          <a:p>
            <a:r>
              <a:rPr lang="en-US" dirty="0"/>
              <a:t>1</a:t>
            </a:r>
            <a:r>
              <a:rPr lang="en-US" baseline="30000" dirty="0"/>
              <a:t>st</a:t>
            </a:r>
            <a:r>
              <a:rPr lang="en-US" dirty="0"/>
              <a:t> Notice of Funding Opportunity (</a:t>
            </a:r>
            <a:r>
              <a:rPr lang="en-US" u="sng" dirty="0"/>
              <a:t>current</a:t>
            </a:r>
            <a:r>
              <a:rPr lang="en-US" dirty="0"/>
              <a:t>):</a:t>
            </a:r>
          </a:p>
          <a:p>
            <a:pPr lvl="1"/>
            <a:r>
              <a:rPr lang="en-US" dirty="0"/>
              <a:t>For commercial leading edge, current, and mature node fabrication activities</a:t>
            </a:r>
          </a:p>
          <a:p>
            <a:pPr lvl="1"/>
            <a:endParaRPr lang="en-US" dirty="0"/>
          </a:p>
          <a:p>
            <a:pPr marL="223838" lvl="1" indent="-223838" algn="just">
              <a:spcBef>
                <a:spcPts val="1800"/>
              </a:spcBef>
            </a:pPr>
            <a:r>
              <a:rPr lang="en-US" sz="2400" dirty="0"/>
              <a:t>As of June 23, 2023, the current funding announcement </a:t>
            </a:r>
            <a:r>
              <a:rPr lang="en-US" sz="2400" u="sng" dirty="0"/>
              <a:t>has been expanded</a:t>
            </a:r>
            <a:r>
              <a:rPr lang="en-US" sz="2400" dirty="0"/>
              <a:t> to also seek applications for the construction, expansion, or modernization of commercial facilities for semiconductor materials and manufacturing equipment facilities for which the capital investment equals or exceeds $300 million.</a:t>
            </a:r>
          </a:p>
          <a:p>
            <a:pPr marL="463550" lvl="2" indent="0">
              <a:buNone/>
            </a:pPr>
            <a:endParaRPr lang="en-US" b="1" dirty="0"/>
          </a:p>
          <a:p>
            <a:pPr marL="463550" lvl="2" indent="0">
              <a:buNone/>
            </a:pPr>
            <a:r>
              <a:rPr lang="en-US" b="1" dirty="0"/>
              <a:t>Note</a:t>
            </a:r>
            <a:r>
              <a:rPr lang="en-US" dirty="0"/>
              <a:t>: For current and future funding opportunities, a statement of interest is </a:t>
            </a:r>
            <a:r>
              <a:rPr lang="en-US" u="sng" dirty="0"/>
              <a:t>strongly</a:t>
            </a:r>
            <a:r>
              <a:rPr lang="en-US" dirty="0"/>
              <a:t> encouraged to be submitted through the </a:t>
            </a:r>
            <a:r>
              <a:rPr lang="en-US" b="1" dirty="0">
                <a:hlinkClick r:id="rId2"/>
              </a:rPr>
              <a:t>portal</a:t>
            </a:r>
            <a:r>
              <a:rPr lang="en-US" dirty="0"/>
              <a:t>, three weeks prior to the submission of the full application</a:t>
            </a:r>
          </a:p>
          <a:p>
            <a:pPr lvl="2"/>
            <a:endParaRPr lang="en-US" dirty="0"/>
          </a:p>
        </p:txBody>
      </p:sp>
    </p:spTree>
    <p:extLst>
      <p:ext uri="{BB962C8B-B14F-4D97-AF65-F5344CB8AC3E}">
        <p14:creationId xmlns:p14="http://schemas.microsoft.com/office/powerpoint/2010/main" val="3823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98083453-F640-4585-98D1-F2F8204D141A}"/>
              </a:ext>
            </a:extLst>
          </p:cNvPr>
          <p:cNvSpPr>
            <a:spLocks noGrp="1"/>
          </p:cNvSpPr>
          <p:nvPr>
            <p:ph type="title"/>
          </p:nvPr>
        </p:nvSpPr>
        <p:spPr/>
        <p:txBody>
          <a:bodyPr/>
          <a:lstStyle/>
          <a:p>
            <a:pPr algn="ctr"/>
            <a:r>
              <a:rPr lang="en-US" dirty="0"/>
              <a:t>Which Are the Funding Instruments?</a:t>
            </a:r>
            <a:endParaRPr lang="el-GR" dirty="0"/>
          </a:p>
        </p:txBody>
      </p:sp>
      <p:sp>
        <p:nvSpPr>
          <p:cNvPr id="6" name="Θέση περιεχομένου 5">
            <a:extLst>
              <a:ext uri="{FF2B5EF4-FFF2-40B4-BE49-F238E27FC236}">
                <a16:creationId xmlns:a16="http://schemas.microsoft.com/office/drawing/2014/main" id="{4F080881-73D1-FF72-A44B-BE7690A6959E}"/>
              </a:ext>
            </a:extLst>
          </p:cNvPr>
          <p:cNvSpPr>
            <a:spLocks noGrp="1"/>
          </p:cNvSpPr>
          <p:nvPr>
            <p:ph idx="1"/>
          </p:nvPr>
        </p:nvSpPr>
        <p:spPr/>
        <p:txBody>
          <a:bodyPr/>
          <a:lstStyle/>
          <a:p>
            <a:pPr>
              <a:buFont typeface="Wingdings" panose="05000000000000000000" pitchFamily="2" charset="2"/>
              <a:buChar char="Ø"/>
            </a:pPr>
            <a:r>
              <a:rPr lang="en-US" dirty="0"/>
              <a:t>Direct Funding:</a:t>
            </a:r>
          </a:p>
          <a:p>
            <a:pPr lvl="1"/>
            <a:r>
              <a:rPr lang="en-US" dirty="0"/>
              <a:t>Provide funding for eligible costs. It can take the form of grants, cooperative agreements, other transaction agreements. The amounts available are up to $38.22 billion </a:t>
            </a:r>
          </a:p>
          <a:p>
            <a:pPr lvl="1"/>
            <a:endParaRPr lang="en-US" dirty="0"/>
          </a:p>
          <a:p>
            <a:pPr>
              <a:buFont typeface="Wingdings" panose="05000000000000000000" pitchFamily="2" charset="2"/>
              <a:buChar char="Ø"/>
            </a:pPr>
            <a:r>
              <a:rPr lang="en-US" dirty="0"/>
              <a:t>Direct Loans and Loan Guarantees: </a:t>
            </a:r>
          </a:p>
          <a:p>
            <a:pPr lvl="1"/>
            <a:r>
              <a:rPr lang="en-US" dirty="0"/>
              <a:t>The amounts available are up to $75 billion in direct loan or guaranteed principal </a:t>
            </a:r>
          </a:p>
          <a:p>
            <a:pPr lvl="1"/>
            <a:endParaRPr lang="en-US" dirty="0"/>
          </a:p>
          <a:p>
            <a:pPr marL="231775" lvl="1" indent="0">
              <a:buNone/>
            </a:pPr>
            <a:r>
              <a:rPr lang="en-US" u="sng" dirty="0"/>
              <a:t>Note</a:t>
            </a:r>
            <a:r>
              <a:rPr lang="en-US" dirty="0"/>
              <a:t>: The Department will not award the full amounts available under this funding notice as future funding calls are expected to open </a:t>
            </a:r>
            <a:endParaRPr lang="el-GR" dirty="0"/>
          </a:p>
        </p:txBody>
      </p:sp>
    </p:spTree>
    <p:extLst>
      <p:ext uri="{BB962C8B-B14F-4D97-AF65-F5344CB8AC3E}">
        <p14:creationId xmlns:p14="http://schemas.microsoft.com/office/powerpoint/2010/main" val="381759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E20CC2B-4A56-C389-D4CD-1C46D74E8D9C}"/>
              </a:ext>
            </a:extLst>
          </p:cNvPr>
          <p:cNvSpPr>
            <a:spLocks noGrp="1"/>
          </p:cNvSpPr>
          <p:nvPr>
            <p:ph type="title"/>
          </p:nvPr>
        </p:nvSpPr>
        <p:spPr/>
        <p:txBody>
          <a:bodyPr/>
          <a:lstStyle/>
          <a:p>
            <a:pPr algn="ctr"/>
            <a:r>
              <a:rPr lang="en-US" dirty="0"/>
              <a:t>Vision for Success: Which are the Parameters?</a:t>
            </a:r>
            <a:endParaRPr lang="el-GR" dirty="0"/>
          </a:p>
        </p:txBody>
      </p:sp>
      <p:sp>
        <p:nvSpPr>
          <p:cNvPr id="5" name="Θέση κειμένου 4">
            <a:extLst>
              <a:ext uri="{FF2B5EF4-FFF2-40B4-BE49-F238E27FC236}">
                <a16:creationId xmlns:a16="http://schemas.microsoft.com/office/drawing/2014/main" id="{146483A8-922D-33B0-E808-D8FBF7D77467}"/>
              </a:ext>
            </a:extLst>
          </p:cNvPr>
          <p:cNvSpPr>
            <a:spLocks noGrp="1"/>
          </p:cNvSpPr>
          <p:nvPr>
            <p:ph type="body" idx="1"/>
          </p:nvPr>
        </p:nvSpPr>
        <p:spPr/>
        <p:txBody>
          <a:bodyPr/>
          <a:lstStyle/>
          <a:p>
            <a:pPr algn="ctr"/>
            <a:r>
              <a:rPr lang="en-US" dirty="0"/>
              <a:t>Leading-edge logic	</a:t>
            </a:r>
            <a:endParaRPr lang="el-GR" dirty="0"/>
          </a:p>
        </p:txBody>
      </p:sp>
      <p:sp>
        <p:nvSpPr>
          <p:cNvPr id="6" name="Θέση περιεχομένου 5">
            <a:extLst>
              <a:ext uri="{FF2B5EF4-FFF2-40B4-BE49-F238E27FC236}">
                <a16:creationId xmlns:a16="http://schemas.microsoft.com/office/drawing/2014/main" id="{E83478EC-4E5F-65DE-9691-CC0B01D7079A}"/>
              </a:ext>
            </a:extLst>
          </p:cNvPr>
          <p:cNvSpPr>
            <a:spLocks noGrp="1"/>
          </p:cNvSpPr>
          <p:nvPr>
            <p:ph sz="half" idx="2"/>
          </p:nvPr>
        </p:nvSpPr>
        <p:spPr/>
        <p:txBody>
          <a:bodyPr/>
          <a:lstStyle/>
          <a:p>
            <a:r>
              <a:rPr lang="en-US" dirty="0"/>
              <a:t> By the end of the decade, the U.S will have at least two new large-scale clusters of leading-edge logic fabs </a:t>
            </a:r>
          </a:p>
          <a:p>
            <a:r>
              <a:rPr lang="en-US" dirty="0"/>
              <a:t>U.S-based engineers will develop the next gen of logic chips </a:t>
            </a:r>
            <a:endParaRPr lang="el-GR" dirty="0"/>
          </a:p>
        </p:txBody>
      </p:sp>
      <p:sp>
        <p:nvSpPr>
          <p:cNvPr id="7" name="Θέση κειμένου 6">
            <a:extLst>
              <a:ext uri="{FF2B5EF4-FFF2-40B4-BE49-F238E27FC236}">
                <a16:creationId xmlns:a16="http://schemas.microsoft.com/office/drawing/2014/main" id="{EF4BBB76-E620-0FEC-CDF2-8ABB821CC00F}"/>
              </a:ext>
            </a:extLst>
          </p:cNvPr>
          <p:cNvSpPr>
            <a:spLocks noGrp="1"/>
          </p:cNvSpPr>
          <p:nvPr>
            <p:ph type="body" sz="quarter" idx="3"/>
          </p:nvPr>
        </p:nvSpPr>
        <p:spPr/>
        <p:txBody>
          <a:bodyPr/>
          <a:lstStyle/>
          <a:p>
            <a:pPr algn="ctr"/>
            <a:r>
              <a:rPr lang="en-US" dirty="0"/>
              <a:t>Advanced packaging </a:t>
            </a:r>
            <a:endParaRPr lang="el-GR" dirty="0"/>
          </a:p>
        </p:txBody>
      </p:sp>
      <p:sp>
        <p:nvSpPr>
          <p:cNvPr id="8" name="Θέση περιεχομένου 7">
            <a:extLst>
              <a:ext uri="{FF2B5EF4-FFF2-40B4-BE49-F238E27FC236}">
                <a16:creationId xmlns:a16="http://schemas.microsoft.com/office/drawing/2014/main" id="{18CC5804-1FE6-1F7F-7D24-EE1CBCCAB009}"/>
              </a:ext>
            </a:extLst>
          </p:cNvPr>
          <p:cNvSpPr>
            <a:spLocks noGrp="1"/>
          </p:cNvSpPr>
          <p:nvPr>
            <p:ph sz="quarter" idx="4"/>
          </p:nvPr>
        </p:nvSpPr>
        <p:spPr/>
        <p:txBody>
          <a:bodyPr/>
          <a:lstStyle/>
          <a:p>
            <a:r>
              <a:rPr lang="en-US" dirty="0"/>
              <a:t>The U.S will host multiple high-volume advanced packaging facilities</a:t>
            </a:r>
          </a:p>
          <a:p>
            <a:r>
              <a:rPr lang="en-US" dirty="0"/>
              <a:t>Strengthen U.S leadership position in commercial-scale advanced packaging technology</a:t>
            </a:r>
            <a:endParaRPr lang="el-GR" dirty="0"/>
          </a:p>
        </p:txBody>
      </p:sp>
    </p:spTree>
    <p:extLst>
      <p:ext uri="{BB962C8B-B14F-4D97-AF65-F5344CB8AC3E}">
        <p14:creationId xmlns:p14="http://schemas.microsoft.com/office/powerpoint/2010/main" val="161806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7B1CC8-1C53-CD12-B00D-6DDECDB742FB}"/>
              </a:ext>
            </a:extLst>
          </p:cNvPr>
          <p:cNvSpPr>
            <a:spLocks noGrp="1"/>
          </p:cNvSpPr>
          <p:nvPr>
            <p:ph type="title"/>
          </p:nvPr>
        </p:nvSpPr>
        <p:spPr/>
        <p:txBody>
          <a:bodyPr/>
          <a:lstStyle/>
          <a:p>
            <a:pPr algn="ctr"/>
            <a:r>
              <a:rPr lang="en-US" dirty="0"/>
              <a:t>Vision for Success (cont.)</a:t>
            </a:r>
            <a:endParaRPr lang="el-GR" dirty="0"/>
          </a:p>
        </p:txBody>
      </p:sp>
      <p:sp>
        <p:nvSpPr>
          <p:cNvPr id="3" name="Θέση κειμένου 2">
            <a:extLst>
              <a:ext uri="{FF2B5EF4-FFF2-40B4-BE49-F238E27FC236}">
                <a16:creationId xmlns:a16="http://schemas.microsoft.com/office/drawing/2014/main" id="{EC3AB59A-8571-E4B0-0689-FB8DD2D11F63}"/>
              </a:ext>
            </a:extLst>
          </p:cNvPr>
          <p:cNvSpPr>
            <a:spLocks noGrp="1"/>
          </p:cNvSpPr>
          <p:nvPr>
            <p:ph type="body" idx="1"/>
          </p:nvPr>
        </p:nvSpPr>
        <p:spPr/>
        <p:txBody>
          <a:bodyPr/>
          <a:lstStyle/>
          <a:p>
            <a:pPr algn="ctr"/>
            <a:r>
              <a:rPr lang="en-US" dirty="0"/>
              <a:t>Memory</a:t>
            </a:r>
            <a:endParaRPr lang="el-GR" dirty="0"/>
          </a:p>
        </p:txBody>
      </p:sp>
      <p:sp>
        <p:nvSpPr>
          <p:cNvPr id="4" name="Θέση περιεχομένου 3">
            <a:extLst>
              <a:ext uri="{FF2B5EF4-FFF2-40B4-BE49-F238E27FC236}">
                <a16:creationId xmlns:a16="http://schemas.microsoft.com/office/drawing/2014/main" id="{497BBA6D-1EEA-2ADA-068F-F0543FFF61A6}"/>
              </a:ext>
            </a:extLst>
          </p:cNvPr>
          <p:cNvSpPr>
            <a:spLocks noGrp="1"/>
          </p:cNvSpPr>
          <p:nvPr>
            <p:ph sz="half" idx="2"/>
          </p:nvPr>
        </p:nvSpPr>
        <p:spPr/>
        <p:txBody>
          <a:bodyPr/>
          <a:lstStyle/>
          <a:p>
            <a:r>
              <a:rPr lang="en-US" dirty="0"/>
              <a:t>U.S-based fabs will produce high-volume memory chips on economically competitive terms</a:t>
            </a:r>
          </a:p>
          <a:p>
            <a:r>
              <a:rPr lang="en-US" dirty="0"/>
              <a:t>Strong focus on R&amp;D for next-generation memory technologies that will be conducted in the U.S</a:t>
            </a:r>
            <a:endParaRPr lang="el-GR" dirty="0"/>
          </a:p>
        </p:txBody>
      </p:sp>
      <p:sp>
        <p:nvSpPr>
          <p:cNvPr id="5" name="Θέση κειμένου 4">
            <a:extLst>
              <a:ext uri="{FF2B5EF4-FFF2-40B4-BE49-F238E27FC236}">
                <a16:creationId xmlns:a16="http://schemas.microsoft.com/office/drawing/2014/main" id="{95B83D40-1799-59C1-61CA-1ED87C9CA7EB}"/>
              </a:ext>
            </a:extLst>
          </p:cNvPr>
          <p:cNvSpPr>
            <a:spLocks noGrp="1"/>
          </p:cNvSpPr>
          <p:nvPr>
            <p:ph type="body" sz="quarter" idx="3"/>
          </p:nvPr>
        </p:nvSpPr>
        <p:spPr/>
        <p:txBody>
          <a:bodyPr/>
          <a:lstStyle/>
          <a:p>
            <a:pPr algn="ctr"/>
            <a:r>
              <a:rPr lang="en-US" dirty="0"/>
              <a:t>Current-generation and mature </a:t>
            </a:r>
            <a:endParaRPr lang="el-GR" dirty="0"/>
          </a:p>
        </p:txBody>
      </p:sp>
      <p:sp>
        <p:nvSpPr>
          <p:cNvPr id="6" name="Θέση περιεχομένου 5">
            <a:extLst>
              <a:ext uri="{FF2B5EF4-FFF2-40B4-BE49-F238E27FC236}">
                <a16:creationId xmlns:a16="http://schemas.microsoft.com/office/drawing/2014/main" id="{6E7E85F5-F7B6-6162-60A7-95B1E340280F}"/>
              </a:ext>
            </a:extLst>
          </p:cNvPr>
          <p:cNvSpPr>
            <a:spLocks noGrp="1"/>
          </p:cNvSpPr>
          <p:nvPr>
            <p:ph sz="quarter" idx="4"/>
          </p:nvPr>
        </p:nvSpPr>
        <p:spPr/>
        <p:txBody>
          <a:bodyPr/>
          <a:lstStyle/>
          <a:p>
            <a:r>
              <a:rPr lang="en-US" dirty="0"/>
              <a:t>The U.S will acquire strategically increased its production capacity for current-gen and mature chips</a:t>
            </a:r>
          </a:p>
          <a:p>
            <a:r>
              <a:rPr lang="en-US" dirty="0"/>
              <a:t>Chip producers will response more nimbly to future supply and demand shocks </a:t>
            </a:r>
            <a:endParaRPr lang="el-GR" dirty="0"/>
          </a:p>
        </p:txBody>
      </p:sp>
    </p:spTree>
    <p:extLst>
      <p:ext uri="{BB962C8B-B14F-4D97-AF65-F5344CB8AC3E}">
        <p14:creationId xmlns:p14="http://schemas.microsoft.com/office/powerpoint/2010/main" val="6186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215746D8-183B-448E-E49A-4281F2F82897}"/>
              </a:ext>
            </a:extLst>
          </p:cNvPr>
          <p:cNvSpPr>
            <a:spLocks noGrp="1"/>
          </p:cNvSpPr>
          <p:nvPr>
            <p:ph type="title"/>
          </p:nvPr>
        </p:nvSpPr>
        <p:spPr/>
        <p:txBody>
          <a:bodyPr/>
          <a:lstStyle/>
          <a:p>
            <a:pPr algn="ctr"/>
            <a:r>
              <a:rPr lang="en-US" dirty="0"/>
              <a:t>Program Priorities</a:t>
            </a:r>
            <a:endParaRPr lang="el-GR" dirty="0"/>
          </a:p>
        </p:txBody>
      </p:sp>
      <p:sp>
        <p:nvSpPr>
          <p:cNvPr id="10" name="Θέση κειμένου 9">
            <a:extLst>
              <a:ext uri="{FF2B5EF4-FFF2-40B4-BE49-F238E27FC236}">
                <a16:creationId xmlns:a16="http://schemas.microsoft.com/office/drawing/2014/main" id="{DCE72FB4-B8BD-CB3B-FEC3-82596971B08C}"/>
              </a:ext>
            </a:extLst>
          </p:cNvPr>
          <p:cNvSpPr>
            <a:spLocks noGrp="1"/>
          </p:cNvSpPr>
          <p:nvPr>
            <p:ph type="body" idx="1"/>
          </p:nvPr>
        </p:nvSpPr>
        <p:spPr/>
        <p:txBody>
          <a:bodyPr/>
          <a:lstStyle/>
          <a:p>
            <a:pPr algn="ctr"/>
            <a:endParaRPr lang="en-US" sz="1700" dirty="0"/>
          </a:p>
          <a:p>
            <a:pPr algn="ctr"/>
            <a:r>
              <a:rPr lang="en-US" sz="1700" dirty="0"/>
              <a:t>Economic and National Security Objectives</a:t>
            </a:r>
          </a:p>
          <a:p>
            <a:endParaRPr lang="el-GR" dirty="0"/>
          </a:p>
        </p:txBody>
      </p:sp>
      <p:sp>
        <p:nvSpPr>
          <p:cNvPr id="8" name="Θέση περιεχομένου 7">
            <a:extLst>
              <a:ext uri="{FF2B5EF4-FFF2-40B4-BE49-F238E27FC236}">
                <a16:creationId xmlns:a16="http://schemas.microsoft.com/office/drawing/2014/main" id="{7B743017-B894-8A81-36CA-3EFEC41A282F}"/>
              </a:ext>
            </a:extLst>
          </p:cNvPr>
          <p:cNvSpPr>
            <a:spLocks noGrp="1"/>
          </p:cNvSpPr>
          <p:nvPr>
            <p:ph sz="half" idx="2"/>
          </p:nvPr>
        </p:nvSpPr>
        <p:spPr/>
        <p:txBody>
          <a:bodyPr>
            <a:normAutofit/>
          </a:bodyPr>
          <a:lstStyle/>
          <a:p>
            <a:r>
              <a:rPr lang="en-US" dirty="0"/>
              <a:t>Increase U.S semiconductor production and align with U.S strategic needs</a:t>
            </a:r>
          </a:p>
          <a:p>
            <a:r>
              <a:rPr lang="en-US" dirty="0"/>
              <a:t>Create a more resilient semiconductor supply chain</a:t>
            </a:r>
          </a:p>
          <a:p>
            <a:r>
              <a:rPr lang="en-US" dirty="0"/>
              <a:t>Contribute to a self-sustaining ecosystem and catalyze future upgrades </a:t>
            </a:r>
          </a:p>
          <a:p>
            <a:endParaRPr lang="el-GR" dirty="0"/>
          </a:p>
        </p:txBody>
      </p:sp>
      <p:sp>
        <p:nvSpPr>
          <p:cNvPr id="11" name="Θέση κειμένου 10">
            <a:extLst>
              <a:ext uri="{FF2B5EF4-FFF2-40B4-BE49-F238E27FC236}">
                <a16:creationId xmlns:a16="http://schemas.microsoft.com/office/drawing/2014/main" id="{CF14323D-1929-D3DD-C119-70753908391B}"/>
              </a:ext>
            </a:extLst>
          </p:cNvPr>
          <p:cNvSpPr>
            <a:spLocks noGrp="1"/>
          </p:cNvSpPr>
          <p:nvPr>
            <p:ph type="body" sz="quarter" idx="3"/>
          </p:nvPr>
        </p:nvSpPr>
        <p:spPr/>
        <p:txBody>
          <a:bodyPr/>
          <a:lstStyle/>
          <a:p>
            <a:pPr algn="ctr"/>
            <a:r>
              <a:rPr lang="en-US" dirty="0"/>
              <a:t>Commercial viability </a:t>
            </a:r>
            <a:endParaRPr lang="el-GR" dirty="0"/>
          </a:p>
        </p:txBody>
      </p:sp>
      <p:sp>
        <p:nvSpPr>
          <p:cNvPr id="12" name="Θέση περιεχομένου 11">
            <a:extLst>
              <a:ext uri="{FF2B5EF4-FFF2-40B4-BE49-F238E27FC236}">
                <a16:creationId xmlns:a16="http://schemas.microsoft.com/office/drawing/2014/main" id="{CBF57930-8400-EEE2-4056-5D3D9BE81A0E}"/>
              </a:ext>
            </a:extLst>
          </p:cNvPr>
          <p:cNvSpPr>
            <a:spLocks noGrp="1"/>
          </p:cNvSpPr>
          <p:nvPr>
            <p:ph sz="quarter" idx="4"/>
          </p:nvPr>
        </p:nvSpPr>
        <p:spPr/>
        <p:txBody>
          <a:bodyPr>
            <a:normAutofit/>
          </a:bodyPr>
          <a:lstStyle/>
          <a:p>
            <a:r>
              <a:rPr lang="en-US" dirty="0"/>
              <a:t>Demand for the product</a:t>
            </a:r>
          </a:p>
          <a:p>
            <a:r>
              <a:rPr lang="en-US" dirty="0"/>
              <a:t>Existing and planned supply</a:t>
            </a:r>
          </a:p>
          <a:p>
            <a:r>
              <a:rPr lang="en-US" dirty="0"/>
              <a:t>Stability and predictability of </a:t>
            </a:r>
            <a:r>
              <a:rPr lang="en-US"/>
              <a:t>key suppliers </a:t>
            </a:r>
            <a:endParaRPr lang="el-GR" dirty="0"/>
          </a:p>
        </p:txBody>
      </p:sp>
    </p:spTree>
    <p:extLst>
      <p:ext uri="{BB962C8B-B14F-4D97-AF65-F5344CB8AC3E}">
        <p14:creationId xmlns:p14="http://schemas.microsoft.com/office/powerpoint/2010/main" val="125349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69C1EEE1-FA7E-23FC-BD06-02E5F4A5C9EB}"/>
              </a:ext>
            </a:extLst>
          </p:cNvPr>
          <p:cNvSpPr>
            <a:spLocks noGrp="1"/>
          </p:cNvSpPr>
          <p:nvPr>
            <p:ph type="title"/>
          </p:nvPr>
        </p:nvSpPr>
        <p:spPr/>
        <p:txBody>
          <a:bodyPr/>
          <a:lstStyle/>
          <a:p>
            <a:pPr algn="ctr"/>
            <a:r>
              <a:rPr lang="en-US" dirty="0"/>
              <a:t>Program Priorities</a:t>
            </a:r>
            <a:endParaRPr lang="el-GR" dirty="0"/>
          </a:p>
        </p:txBody>
      </p:sp>
      <p:sp>
        <p:nvSpPr>
          <p:cNvPr id="8" name="Θέση κειμένου 7">
            <a:extLst>
              <a:ext uri="{FF2B5EF4-FFF2-40B4-BE49-F238E27FC236}">
                <a16:creationId xmlns:a16="http://schemas.microsoft.com/office/drawing/2014/main" id="{E8691845-88A6-7A97-96C1-A56DAC8738E6}"/>
              </a:ext>
            </a:extLst>
          </p:cNvPr>
          <p:cNvSpPr>
            <a:spLocks noGrp="1"/>
          </p:cNvSpPr>
          <p:nvPr>
            <p:ph type="body" idx="1"/>
          </p:nvPr>
        </p:nvSpPr>
        <p:spPr/>
        <p:txBody>
          <a:bodyPr/>
          <a:lstStyle/>
          <a:p>
            <a:r>
              <a:rPr lang="en-US" dirty="0"/>
              <a:t>FINANCIAL STRENGTH </a:t>
            </a:r>
            <a:endParaRPr lang="el-GR" dirty="0"/>
          </a:p>
        </p:txBody>
      </p:sp>
      <p:sp>
        <p:nvSpPr>
          <p:cNvPr id="9" name="Θέση περιεχομένου 8">
            <a:extLst>
              <a:ext uri="{FF2B5EF4-FFF2-40B4-BE49-F238E27FC236}">
                <a16:creationId xmlns:a16="http://schemas.microsoft.com/office/drawing/2014/main" id="{A3BD27CE-D6CC-5594-1AC7-E2B853A484BA}"/>
              </a:ext>
            </a:extLst>
          </p:cNvPr>
          <p:cNvSpPr>
            <a:spLocks noGrp="1"/>
          </p:cNvSpPr>
          <p:nvPr>
            <p:ph sz="half" idx="2"/>
          </p:nvPr>
        </p:nvSpPr>
        <p:spPr/>
        <p:txBody>
          <a:bodyPr/>
          <a:lstStyle/>
          <a:p>
            <a:r>
              <a:rPr lang="en-US" dirty="0"/>
              <a:t>Financial strength and sustainability of the project</a:t>
            </a:r>
          </a:p>
          <a:p>
            <a:r>
              <a:rPr lang="en-US" dirty="0"/>
              <a:t>Commitment of private/third-party investment </a:t>
            </a:r>
          </a:p>
          <a:p>
            <a:r>
              <a:rPr lang="en-US" dirty="0"/>
              <a:t>Comprehensiveness and reasonableness of the CHIPS funding request</a:t>
            </a:r>
            <a:endParaRPr lang="el-GR" dirty="0"/>
          </a:p>
        </p:txBody>
      </p:sp>
      <p:sp>
        <p:nvSpPr>
          <p:cNvPr id="10" name="Θέση κειμένου 9">
            <a:extLst>
              <a:ext uri="{FF2B5EF4-FFF2-40B4-BE49-F238E27FC236}">
                <a16:creationId xmlns:a16="http://schemas.microsoft.com/office/drawing/2014/main" id="{4711BE0C-FBD1-FDBD-1289-6DE15D1A4C33}"/>
              </a:ext>
            </a:extLst>
          </p:cNvPr>
          <p:cNvSpPr>
            <a:spLocks noGrp="1"/>
          </p:cNvSpPr>
          <p:nvPr>
            <p:ph type="body" sz="quarter" idx="3"/>
          </p:nvPr>
        </p:nvSpPr>
        <p:spPr/>
        <p:txBody>
          <a:bodyPr/>
          <a:lstStyle/>
          <a:p>
            <a:r>
              <a:rPr lang="en-US" dirty="0"/>
              <a:t>Project technical feasibility and readiness </a:t>
            </a:r>
            <a:endParaRPr lang="el-GR" dirty="0"/>
          </a:p>
        </p:txBody>
      </p:sp>
      <p:sp>
        <p:nvSpPr>
          <p:cNvPr id="11" name="Θέση περιεχομένου 10">
            <a:extLst>
              <a:ext uri="{FF2B5EF4-FFF2-40B4-BE49-F238E27FC236}">
                <a16:creationId xmlns:a16="http://schemas.microsoft.com/office/drawing/2014/main" id="{BADDB867-656B-D56A-B60B-4084B0C9A569}"/>
              </a:ext>
            </a:extLst>
          </p:cNvPr>
          <p:cNvSpPr>
            <a:spLocks noGrp="1"/>
          </p:cNvSpPr>
          <p:nvPr>
            <p:ph sz="quarter" idx="4"/>
          </p:nvPr>
        </p:nvSpPr>
        <p:spPr/>
        <p:txBody>
          <a:bodyPr/>
          <a:lstStyle/>
          <a:p>
            <a:r>
              <a:rPr lang="en-US" dirty="0"/>
              <a:t>Organizational readiness</a:t>
            </a:r>
          </a:p>
          <a:p>
            <a:r>
              <a:rPr lang="en-US" dirty="0"/>
              <a:t>Clear project execution plan</a:t>
            </a:r>
          </a:p>
          <a:p>
            <a:r>
              <a:rPr lang="en-US" dirty="0"/>
              <a:t>Compliance to environmental requirements</a:t>
            </a:r>
          </a:p>
          <a:p>
            <a:endParaRPr lang="el-GR" dirty="0"/>
          </a:p>
        </p:txBody>
      </p:sp>
    </p:spTree>
    <p:extLst>
      <p:ext uri="{BB962C8B-B14F-4D97-AF65-F5344CB8AC3E}">
        <p14:creationId xmlns:p14="http://schemas.microsoft.com/office/powerpoint/2010/main" val="92780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Ψηφιακό μπλε τούνελ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80_TF02895261_TF02895261" id="{9AC09354-8CEC-4CCB-8B14-7D3D61CDE7E0}" vid="{4DFAADB3-3FBF-4169-B76B-2D492E85FC6C}"/>
    </a:ext>
  </a:extLst>
</a:theme>
</file>

<file path=ppt/theme/theme2.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metadata/properties"/>
    <ds:schemaRef ds:uri="4873beb7-5857-4685-be1f-d57550cc96cc"/>
    <ds:schemaRef ds:uri="http://schemas.microsoft.com/office/2006/documentManagement/types"/>
    <ds:schemaRef ds:uri="http://purl.org/dc/dcmitype/"/>
    <ds:schemaRef ds:uri="http://www.w3.org/XML/1998/namespace"/>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Επαγγελματική παρουσίαση ψηφιακής μπλε σήραγγας (ευρεία οθόνη)</Template>
  <TotalTime>704</TotalTime>
  <Words>1560</Words>
  <Application>Microsoft Office PowerPoint</Application>
  <PresentationFormat>Προσαρμογή</PresentationFormat>
  <Paragraphs>133</Paragraphs>
  <Slides>19</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19</vt:i4>
      </vt:variant>
    </vt:vector>
  </HeadingPairs>
  <TitlesOfParts>
    <vt:vector size="25" baseType="lpstr">
      <vt:lpstr>Arial</vt:lpstr>
      <vt:lpstr>Calibri</vt:lpstr>
      <vt:lpstr>Corbel</vt:lpstr>
      <vt:lpstr>Symbol</vt:lpstr>
      <vt:lpstr>Wingdings</vt:lpstr>
      <vt:lpstr>Ψηφιακό μπλε τούνελ 16x9</vt:lpstr>
      <vt:lpstr>CHIPS Incentives Program – Commercial Fabrication Facilities </vt:lpstr>
      <vt:lpstr>Introduction</vt:lpstr>
      <vt:lpstr>Introduction</vt:lpstr>
      <vt:lpstr>Which Are the Funding Opportunities?</vt:lpstr>
      <vt:lpstr>Which Are the Funding Instruments?</vt:lpstr>
      <vt:lpstr>Vision for Success: Which are the Parameters?</vt:lpstr>
      <vt:lpstr>Vision for Success (cont.)</vt:lpstr>
      <vt:lpstr>Program Priorities</vt:lpstr>
      <vt:lpstr>Program Priorities</vt:lpstr>
      <vt:lpstr>Program Priorities</vt:lpstr>
      <vt:lpstr>                          How Small Businesses Will Benefit from the CHIPS Act? </vt:lpstr>
      <vt:lpstr>What Are Some of the Investments?</vt:lpstr>
      <vt:lpstr>Application Process </vt:lpstr>
      <vt:lpstr>Παρουσίαση του PowerPoint</vt:lpstr>
      <vt:lpstr>Forecast Summary Spring 2023 </vt:lpstr>
      <vt:lpstr>Latest Updates (November 2023)</vt:lpstr>
      <vt:lpstr>Latest Updates (November 2023)</vt:lpstr>
      <vt:lpstr>Bibliography </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Free Chips Act</dc:title>
  <dc:creator>Γεωργιος Μπελιδης</dc:creator>
  <cp:lastModifiedBy>George Belidis</cp:lastModifiedBy>
  <cp:revision>15</cp:revision>
  <dcterms:created xsi:type="dcterms:W3CDTF">2023-06-16T07:33:55Z</dcterms:created>
  <dcterms:modified xsi:type="dcterms:W3CDTF">2023-11-23T10:14:40Z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