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502" r:id="rId3"/>
    <p:sldId id="261" r:id="rId4"/>
    <p:sldId id="282" r:id="rId5"/>
    <p:sldId id="510" r:id="rId6"/>
    <p:sldId id="514" r:id="rId7"/>
    <p:sldId id="513" r:id="rId8"/>
    <p:sldId id="523" r:id="rId9"/>
    <p:sldId id="524" r:id="rId10"/>
    <p:sldId id="501" r:id="rId11"/>
    <p:sldId id="519" r:id="rId12"/>
    <p:sldId id="520" r:id="rId13"/>
    <p:sldId id="517" r:id="rId14"/>
    <p:sldId id="515" r:id="rId15"/>
    <p:sldId id="522" r:id="rId16"/>
    <p:sldId id="521" r:id="rId17"/>
    <p:sldId id="516" r:id="rId18"/>
    <p:sldId id="518" r:id="rId19"/>
    <p:sldId id="263" r:id="rId20"/>
  </p:sldIdLst>
  <p:sldSz cx="12192000" cy="6858000"/>
  <p:notesSz cx="6805613" cy="9944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1D8TDH3s190D+HDQBNFcQ==" hashData="xpvvU60tBYWyVoe7TDdkT/JQEa+7TCgUwu5qOjGOWFT4S1V23o+xQRCUJv3MCyhJZwRPjRU2Z9yWpe1gi027dw=="/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pos="5314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6A9E1"/>
    <a:srgbClr val="191919"/>
    <a:srgbClr val="404040"/>
    <a:srgbClr val="ADC6E5"/>
    <a:srgbClr val="4A7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4" y="84"/>
      </p:cViewPr>
      <p:guideLst>
        <p:guide orient="horz" pos="4110"/>
        <p:guide pos="3976"/>
        <p:guide pos="5314"/>
        <p:guide orient="horz" pos="4020"/>
      </p:guideLst>
    </p:cSldViewPr>
  </p:slideViewPr>
  <p:outlineViewPr>
    <p:cViewPr>
      <p:scale>
        <a:sx n="33" d="100"/>
        <a:sy n="33" d="100"/>
      </p:scale>
      <p:origin x="0" y="-9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2011-2015</a:t>
            </a:r>
            <a:endParaRPr lang="en-US" b="1" dirty="0">
              <a:solidFill>
                <a:schemeClr val="tx1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Sheet1!$F$8:$F$9</c:f>
              <c:numCache>
                <c:formatCode>_(" €"* #,##0_);_(" €"* \(#,##0\);_(" €"* "-"_);_(@_)</c:formatCode>
                <c:ptCount val="2"/>
                <c:pt idx="0">
                  <c:v>38368000</c:v>
                </c:pt>
                <c:pt idx="1">
                  <c:v>45530000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F-4A94-8137-85D167755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353264"/>
        <c:axId val="706358512"/>
      </c:barChart>
      <c:catAx>
        <c:axId val="70635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358512"/>
        <c:crosses val="autoZero"/>
        <c:auto val="1"/>
        <c:lblAlgn val="ctr"/>
        <c:lblOffset val="100"/>
        <c:noMultiLvlLbl val="0"/>
      </c:catAx>
      <c:valAx>
        <c:axId val="70635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 €&quot;* #,##0_);_(&quot; €&quot;* \(#,##0\);_(&quot; €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35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2016-2019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Sheet1!$F$28:$F$29</c:f>
              <c:numCache>
                <c:formatCode>_(" €"* #,##0_);_(" €"* \(#,##0\);_(" €"* "-"_);_(@_)</c:formatCode>
                <c:ptCount val="2"/>
                <c:pt idx="0">
                  <c:v>45530000</c:v>
                </c:pt>
                <c:pt idx="1">
                  <c:v>52556000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0-4060-8511-C4961689F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653368"/>
        <c:axId val="439648120"/>
      </c:barChart>
      <c:catAx>
        <c:axId val="43965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48120"/>
        <c:crosses val="autoZero"/>
        <c:auto val="1"/>
        <c:lblAlgn val="ctr"/>
        <c:lblOffset val="100"/>
        <c:noMultiLvlLbl val="0"/>
      </c:catAx>
      <c:valAx>
        <c:axId val="43964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 €&quot;* #,##0_);_(&quot; €&quot;* \(#,##0\);_(&quot; €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65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62929-C35D-42FA-824E-779C8D4C69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904C7A6-0E1B-4EBF-9239-A509F7B04AC9}">
      <dgm:prSet phldrT="[Text]" custT="1"/>
      <dgm:spPr/>
      <dgm:t>
        <a:bodyPr/>
        <a:lstStyle/>
        <a:p>
          <a:r>
            <a:rPr lang="pt-PT" sz="2400" dirty="0"/>
            <a:t>Green paper </a:t>
          </a:r>
          <a:r>
            <a:rPr lang="pt-PT" sz="2400" dirty="0" err="1"/>
            <a:t>made</a:t>
          </a:r>
          <a:r>
            <a:rPr lang="pt-PT" sz="2400" dirty="0"/>
            <a:t> </a:t>
          </a:r>
          <a:r>
            <a:rPr lang="pt-PT" sz="2400" dirty="0" err="1"/>
            <a:t>by</a:t>
          </a:r>
          <a:r>
            <a:rPr lang="pt-PT" sz="2400" dirty="0"/>
            <a:t> </a:t>
          </a:r>
          <a:r>
            <a:rPr lang="pt-PT" sz="2400" dirty="0" err="1"/>
            <a:t>European</a:t>
          </a:r>
          <a:r>
            <a:rPr lang="pt-PT" sz="2400" dirty="0"/>
            <a:t> </a:t>
          </a:r>
          <a:r>
            <a:rPr lang="pt-PT" sz="2400" dirty="0" err="1"/>
            <a:t>Commission</a:t>
          </a:r>
          <a:endParaRPr lang="pt-PT" sz="2400" dirty="0"/>
        </a:p>
      </dgm:t>
    </dgm:pt>
    <dgm:pt modelId="{9DCBCC42-8282-4B78-B814-AACAC1B1B705}" type="parTrans" cxnId="{08609146-2B6F-4CC9-9790-C47C470C260A}">
      <dgm:prSet/>
      <dgm:spPr/>
      <dgm:t>
        <a:bodyPr/>
        <a:lstStyle/>
        <a:p>
          <a:endParaRPr lang="pt-PT"/>
        </a:p>
      </dgm:t>
    </dgm:pt>
    <dgm:pt modelId="{05EA02D6-6749-47D4-B87B-C585385E0663}" type="sibTrans" cxnId="{08609146-2B6F-4CC9-9790-C47C470C260A}">
      <dgm:prSet/>
      <dgm:spPr/>
      <dgm:t>
        <a:bodyPr/>
        <a:lstStyle/>
        <a:p>
          <a:endParaRPr lang="pt-PT"/>
        </a:p>
      </dgm:t>
    </dgm:pt>
    <dgm:pt modelId="{E33EC61D-E83F-4D17-8048-7D8D08C92C51}">
      <dgm:prSet phldrT="[Text]"/>
      <dgm:spPr/>
      <dgm:t>
        <a:bodyPr/>
        <a:lstStyle/>
        <a:p>
          <a:r>
            <a:rPr lang="pt-PT" dirty="0"/>
            <a:t>COM </a:t>
          </a:r>
          <a:r>
            <a:rPr lang="pt-PT" b="1" dirty="0" err="1"/>
            <a:t>issues</a:t>
          </a:r>
          <a:r>
            <a:rPr lang="pt-PT" b="1" dirty="0"/>
            <a:t> a </a:t>
          </a:r>
          <a:r>
            <a:rPr lang="pt-PT" b="1" dirty="0" err="1"/>
            <a:t>report</a:t>
          </a:r>
          <a:r>
            <a:rPr lang="pt-PT" b="1" dirty="0"/>
            <a:t> </a:t>
          </a:r>
          <a:r>
            <a:rPr lang="pt-PT" dirty="0"/>
            <a:t>(</a:t>
          </a:r>
          <a:r>
            <a:rPr lang="pt-PT" dirty="0" err="1"/>
            <a:t>Dec</a:t>
          </a:r>
          <a:r>
            <a:rPr lang="pt-PT" dirty="0"/>
            <a:t> 2010) </a:t>
          </a:r>
          <a:r>
            <a:rPr lang="pt-PT" dirty="0" err="1"/>
            <a:t>on</a:t>
          </a:r>
          <a:r>
            <a:rPr lang="pt-PT" dirty="0"/>
            <a:t> the future of VAT</a:t>
          </a:r>
        </a:p>
      </dgm:t>
    </dgm:pt>
    <dgm:pt modelId="{6B89DDED-0CAE-4019-BF4B-C6F420D55BB7}" type="parTrans" cxnId="{C385C637-79BE-4C89-B248-413139C63DC4}">
      <dgm:prSet/>
      <dgm:spPr/>
      <dgm:t>
        <a:bodyPr/>
        <a:lstStyle/>
        <a:p>
          <a:endParaRPr lang="pt-PT"/>
        </a:p>
      </dgm:t>
    </dgm:pt>
    <dgm:pt modelId="{6F3B2B34-B438-4325-81EE-D1F603B9CA59}" type="sibTrans" cxnId="{C385C637-79BE-4C89-B248-413139C63DC4}">
      <dgm:prSet/>
      <dgm:spPr/>
      <dgm:t>
        <a:bodyPr/>
        <a:lstStyle/>
        <a:p>
          <a:endParaRPr lang="pt-PT"/>
        </a:p>
      </dgm:t>
    </dgm:pt>
    <dgm:pt modelId="{698309B9-30E5-44F9-962B-B30DBE5FA286}">
      <dgm:prSet phldrT="[Text]"/>
      <dgm:spPr/>
      <dgm:t>
        <a:bodyPr/>
        <a:lstStyle/>
        <a:p>
          <a:r>
            <a:rPr lang="pt-PT" dirty="0" err="1"/>
            <a:t>All</a:t>
          </a:r>
          <a:r>
            <a:rPr lang="pt-PT" dirty="0"/>
            <a:t> 4 </a:t>
          </a:r>
          <a:r>
            <a:rPr lang="pt-PT" dirty="0" err="1"/>
            <a:t>alternative</a:t>
          </a:r>
          <a:r>
            <a:rPr lang="pt-PT" dirty="0"/>
            <a:t> </a:t>
          </a:r>
          <a:r>
            <a:rPr lang="pt-PT" dirty="0" err="1"/>
            <a:t>models</a:t>
          </a:r>
          <a:r>
            <a:rPr lang="pt-PT" dirty="0"/>
            <a:t> </a:t>
          </a:r>
          <a:r>
            <a:rPr lang="pt-PT" dirty="0" err="1"/>
            <a:t>have</a:t>
          </a:r>
          <a:r>
            <a:rPr lang="pt-PT" dirty="0"/>
            <a:t> a positive </a:t>
          </a:r>
          <a:r>
            <a:rPr lang="pt-PT" dirty="0" err="1"/>
            <a:t>cost-benefit</a:t>
          </a:r>
          <a:r>
            <a:rPr lang="pt-PT" dirty="0"/>
            <a:t> ratio, </a:t>
          </a:r>
          <a:r>
            <a:rPr lang="pt-PT" dirty="0" err="1"/>
            <a:t>altough</a:t>
          </a:r>
          <a:r>
            <a:rPr lang="pt-PT" dirty="0"/>
            <a:t> the </a:t>
          </a:r>
          <a:r>
            <a:rPr lang="pt-PT" dirty="0" err="1"/>
            <a:t>cost</a:t>
          </a:r>
          <a:r>
            <a:rPr lang="pt-PT" dirty="0"/>
            <a:t> of </a:t>
          </a:r>
          <a:r>
            <a:rPr lang="pt-PT" dirty="0" err="1"/>
            <a:t>implementation</a:t>
          </a:r>
          <a:r>
            <a:rPr lang="pt-PT" dirty="0"/>
            <a:t> of the </a:t>
          </a:r>
          <a:r>
            <a:rPr lang="pt-PT" dirty="0" err="1"/>
            <a:t>methods</a:t>
          </a:r>
          <a:r>
            <a:rPr lang="pt-PT" dirty="0"/>
            <a:t> varies</a:t>
          </a:r>
        </a:p>
      </dgm:t>
    </dgm:pt>
    <dgm:pt modelId="{94560F83-2C1E-4E36-A86D-39CE1A89EAAB}" type="parTrans" cxnId="{A4A5F358-3FF2-4B03-9F52-A58E567B51C6}">
      <dgm:prSet/>
      <dgm:spPr/>
      <dgm:t>
        <a:bodyPr/>
        <a:lstStyle/>
        <a:p>
          <a:endParaRPr lang="pt-PT"/>
        </a:p>
      </dgm:t>
    </dgm:pt>
    <dgm:pt modelId="{762A3F26-F56C-4C51-BA9E-717B2671030F}" type="sibTrans" cxnId="{A4A5F358-3FF2-4B03-9F52-A58E567B51C6}">
      <dgm:prSet/>
      <dgm:spPr/>
      <dgm:t>
        <a:bodyPr/>
        <a:lstStyle/>
        <a:p>
          <a:endParaRPr lang="pt-PT"/>
        </a:p>
      </dgm:t>
    </dgm:pt>
    <dgm:pt modelId="{DDCE4AEE-F0AB-4639-A84B-BD62E999F78E}" type="pres">
      <dgm:prSet presAssocID="{D4862929-C35D-42FA-824E-779C8D4C69E8}" presName="Name0" presStyleCnt="0">
        <dgm:presLayoutVars>
          <dgm:dir/>
          <dgm:animLvl val="lvl"/>
          <dgm:resizeHandles val="exact"/>
        </dgm:presLayoutVars>
      </dgm:prSet>
      <dgm:spPr/>
    </dgm:pt>
    <dgm:pt modelId="{AFBBDB09-3E88-4AFD-91C1-92B17E9D6D04}" type="pres">
      <dgm:prSet presAssocID="{E904C7A6-0E1B-4EBF-9239-A509F7B04AC9}" presName="linNode" presStyleCnt="0"/>
      <dgm:spPr/>
    </dgm:pt>
    <dgm:pt modelId="{98431334-0993-44DE-867A-1C9BB08E074B}" type="pres">
      <dgm:prSet presAssocID="{E904C7A6-0E1B-4EBF-9239-A509F7B04AC9}" presName="parentText" presStyleLbl="node1" presStyleIdx="0" presStyleCnt="1" custLinFactNeighborY="-738">
        <dgm:presLayoutVars>
          <dgm:chMax val="1"/>
          <dgm:bulletEnabled val="1"/>
        </dgm:presLayoutVars>
      </dgm:prSet>
      <dgm:spPr/>
    </dgm:pt>
    <dgm:pt modelId="{CF828A25-581B-48BB-A9D5-C5B05B3B7C55}" type="pres">
      <dgm:prSet presAssocID="{E904C7A6-0E1B-4EBF-9239-A509F7B04AC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385C637-79BE-4C89-B248-413139C63DC4}" srcId="{E904C7A6-0E1B-4EBF-9239-A509F7B04AC9}" destId="{E33EC61D-E83F-4D17-8048-7D8D08C92C51}" srcOrd="0" destOrd="0" parTransId="{6B89DDED-0CAE-4019-BF4B-C6F420D55BB7}" sibTransId="{6F3B2B34-B438-4325-81EE-D1F603B9CA59}"/>
    <dgm:cxn modelId="{08609146-2B6F-4CC9-9790-C47C470C260A}" srcId="{D4862929-C35D-42FA-824E-779C8D4C69E8}" destId="{E904C7A6-0E1B-4EBF-9239-A509F7B04AC9}" srcOrd="0" destOrd="0" parTransId="{9DCBCC42-8282-4B78-B814-AACAC1B1B705}" sibTransId="{05EA02D6-6749-47D4-B87B-C585385E0663}"/>
    <dgm:cxn modelId="{5B470F6C-E1B7-474E-A260-A890607137D7}" type="presOf" srcId="{698309B9-30E5-44F9-962B-B30DBE5FA286}" destId="{CF828A25-581B-48BB-A9D5-C5B05B3B7C55}" srcOrd="0" destOrd="1" presId="urn:microsoft.com/office/officeart/2005/8/layout/vList5"/>
    <dgm:cxn modelId="{299F7650-AE1D-425F-ADB5-C706A8617B09}" type="presOf" srcId="{E33EC61D-E83F-4D17-8048-7D8D08C92C51}" destId="{CF828A25-581B-48BB-A9D5-C5B05B3B7C55}" srcOrd="0" destOrd="0" presId="urn:microsoft.com/office/officeart/2005/8/layout/vList5"/>
    <dgm:cxn modelId="{A4A5F358-3FF2-4B03-9F52-A58E567B51C6}" srcId="{E904C7A6-0E1B-4EBF-9239-A509F7B04AC9}" destId="{698309B9-30E5-44F9-962B-B30DBE5FA286}" srcOrd="1" destOrd="0" parTransId="{94560F83-2C1E-4E36-A86D-39CE1A89EAAB}" sibTransId="{762A3F26-F56C-4C51-BA9E-717B2671030F}"/>
    <dgm:cxn modelId="{4A496A95-DA34-43FB-8407-04E5226CCE3F}" type="presOf" srcId="{E904C7A6-0E1B-4EBF-9239-A509F7B04AC9}" destId="{98431334-0993-44DE-867A-1C9BB08E074B}" srcOrd="0" destOrd="0" presId="urn:microsoft.com/office/officeart/2005/8/layout/vList5"/>
    <dgm:cxn modelId="{81585CDC-995E-4DFE-803C-016780567F9C}" type="presOf" srcId="{D4862929-C35D-42FA-824E-779C8D4C69E8}" destId="{DDCE4AEE-F0AB-4639-A84B-BD62E999F78E}" srcOrd="0" destOrd="0" presId="urn:microsoft.com/office/officeart/2005/8/layout/vList5"/>
    <dgm:cxn modelId="{26AB8A2A-4E87-4134-A69B-328CB706BC1D}" type="presParOf" srcId="{DDCE4AEE-F0AB-4639-A84B-BD62E999F78E}" destId="{AFBBDB09-3E88-4AFD-91C1-92B17E9D6D04}" srcOrd="0" destOrd="0" presId="urn:microsoft.com/office/officeart/2005/8/layout/vList5"/>
    <dgm:cxn modelId="{F5713D75-0A17-4E45-9694-D69707FD3DCE}" type="presParOf" srcId="{AFBBDB09-3E88-4AFD-91C1-92B17E9D6D04}" destId="{98431334-0993-44DE-867A-1C9BB08E074B}" srcOrd="0" destOrd="0" presId="urn:microsoft.com/office/officeart/2005/8/layout/vList5"/>
    <dgm:cxn modelId="{166DBDE5-73D3-48D0-895B-153C7AC55504}" type="presParOf" srcId="{AFBBDB09-3E88-4AFD-91C1-92B17E9D6D04}" destId="{CF828A25-581B-48BB-A9D5-C5B05B3B7C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62929-C35D-42FA-824E-779C8D4C69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8177347-69D6-498B-8412-3078B0214BD4}">
      <dgm:prSet phldrT="[Text]" custT="1"/>
      <dgm:spPr/>
      <dgm:t>
        <a:bodyPr/>
        <a:lstStyle/>
        <a:p>
          <a:r>
            <a:rPr lang="pt-PT" sz="2400" dirty="0"/>
            <a:t>Measure</a:t>
          </a:r>
        </a:p>
      </dgm:t>
    </dgm:pt>
    <dgm:pt modelId="{E9A05DC6-A373-4A53-8414-F7D9C570EDF2}" type="parTrans" cxnId="{FF62BDA1-EA26-4597-B630-D3BD06EFB423}">
      <dgm:prSet/>
      <dgm:spPr/>
      <dgm:t>
        <a:bodyPr/>
        <a:lstStyle/>
        <a:p>
          <a:endParaRPr lang="pt-PT"/>
        </a:p>
      </dgm:t>
    </dgm:pt>
    <dgm:pt modelId="{B61FB20D-D42B-4AF2-880B-C90065602D99}" type="sibTrans" cxnId="{FF62BDA1-EA26-4597-B630-D3BD06EFB423}">
      <dgm:prSet/>
      <dgm:spPr/>
      <dgm:t>
        <a:bodyPr/>
        <a:lstStyle/>
        <a:p>
          <a:endParaRPr lang="pt-PT"/>
        </a:p>
      </dgm:t>
    </dgm:pt>
    <dgm:pt modelId="{AE98FFA4-39D2-408D-8E63-23730522AFDD}">
      <dgm:prSet phldrT="[Text]"/>
      <dgm:spPr/>
      <dgm:t>
        <a:bodyPr/>
        <a:lstStyle/>
        <a:p>
          <a:r>
            <a:rPr lang="pt-PT" dirty="0"/>
            <a:t>OECD recommendation implemented in 2009</a:t>
          </a:r>
        </a:p>
      </dgm:t>
    </dgm:pt>
    <dgm:pt modelId="{7E0552F4-4A30-4D2E-92D9-7CFA870AC972}" type="parTrans" cxnId="{DFC752AA-AF8D-477D-ABA2-F1EC58DBCB75}">
      <dgm:prSet/>
      <dgm:spPr/>
      <dgm:t>
        <a:bodyPr/>
        <a:lstStyle/>
        <a:p>
          <a:endParaRPr lang="pt-PT"/>
        </a:p>
      </dgm:t>
    </dgm:pt>
    <dgm:pt modelId="{586630DB-F922-40D7-93CC-FE1D59421EBE}" type="sibTrans" cxnId="{DFC752AA-AF8D-477D-ABA2-F1EC58DBCB75}">
      <dgm:prSet/>
      <dgm:spPr/>
      <dgm:t>
        <a:bodyPr/>
        <a:lstStyle/>
        <a:p>
          <a:endParaRPr lang="pt-PT"/>
        </a:p>
      </dgm:t>
    </dgm:pt>
    <dgm:pt modelId="{4FBCD8F3-CCA5-4512-AA79-EED955EEDAFF}">
      <dgm:prSet phldrT="[Text]"/>
      <dgm:spPr/>
      <dgm:t>
        <a:bodyPr/>
        <a:lstStyle/>
        <a:p>
          <a:r>
            <a:rPr lang="pt-PT" dirty="0"/>
            <a:t>Computer file </a:t>
          </a:r>
          <a:r>
            <a:rPr lang="pt-PT" dirty="0" err="1"/>
            <a:t>that</a:t>
          </a:r>
          <a:r>
            <a:rPr lang="pt-PT" dirty="0"/>
            <a:t> allows the easy export accounting records [SAF-T(PT)]</a:t>
          </a:r>
          <a:endParaRPr lang="pt-PT" b="1" dirty="0"/>
        </a:p>
      </dgm:t>
    </dgm:pt>
    <dgm:pt modelId="{6EC6B296-94A9-4C11-8E52-EA588C27AFE6}" type="parTrans" cxnId="{6BEAD4F1-3125-496C-8C8D-42D63E5952D3}">
      <dgm:prSet/>
      <dgm:spPr/>
      <dgm:t>
        <a:bodyPr/>
        <a:lstStyle/>
        <a:p>
          <a:endParaRPr lang="pt-PT"/>
        </a:p>
      </dgm:t>
    </dgm:pt>
    <dgm:pt modelId="{E5567C36-876E-4D33-9118-7A446617FC4E}" type="sibTrans" cxnId="{6BEAD4F1-3125-496C-8C8D-42D63E5952D3}">
      <dgm:prSet/>
      <dgm:spPr/>
      <dgm:t>
        <a:bodyPr/>
        <a:lstStyle/>
        <a:p>
          <a:endParaRPr lang="pt-PT"/>
        </a:p>
      </dgm:t>
    </dgm:pt>
    <dgm:pt modelId="{E904C7A6-0E1B-4EBF-9239-A509F7B04AC9}">
      <dgm:prSet phldrT="[Text]" custT="1"/>
      <dgm:spPr/>
      <dgm:t>
        <a:bodyPr/>
        <a:lstStyle/>
        <a:p>
          <a:r>
            <a:rPr lang="pt-PT" sz="2400" dirty="0"/>
            <a:t>Scope</a:t>
          </a:r>
        </a:p>
      </dgm:t>
    </dgm:pt>
    <dgm:pt modelId="{9DCBCC42-8282-4B78-B814-AACAC1B1B705}" type="parTrans" cxnId="{08609146-2B6F-4CC9-9790-C47C470C260A}">
      <dgm:prSet/>
      <dgm:spPr/>
      <dgm:t>
        <a:bodyPr/>
        <a:lstStyle/>
        <a:p>
          <a:endParaRPr lang="pt-PT"/>
        </a:p>
      </dgm:t>
    </dgm:pt>
    <dgm:pt modelId="{05EA02D6-6749-47D4-B87B-C585385E0663}" type="sibTrans" cxnId="{08609146-2B6F-4CC9-9790-C47C470C260A}">
      <dgm:prSet/>
      <dgm:spPr/>
      <dgm:t>
        <a:bodyPr/>
        <a:lstStyle/>
        <a:p>
          <a:endParaRPr lang="pt-PT"/>
        </a:p>
      </dgm:t>
    </dgm:pt>
    <dgm:pt modelId="{E33EC61D-E83F-4D17-8048-7D8D08C92C51}">
      <dgm:prSet phldrT="[Text]"/>
      <dgm:spPr/>
      <dgm:t>
        <a:bodyPr/>
        <a:lstStyle/>
        <a:p>
          <a:r>
            <a:rPr lang="pt-PT" dirty="0"/>
            <a:t>Corporate income </a:t>
          </a:r>
          <a:r>
            <a:rPr lang="pt-PT" dirty="0" err="1"/>
            <a:t>tax</a:t>
          </a:r>
          <a:r>
            <a:rPr lang="pt-PT" dirty="0"/>
            <a:t> (CIT) taxpayers</a:t>
          </a:r>
        </a:p>
      </dgm:t>
    </dgm:pt>
    <dgm:pt modelId="{6B89DDED-0CAE-4019-BF4B-C6F420D55BB7}" type="parTrans" cxnId="{C385C637-79BE-4C89-B248-413139C63DC4}">
      <dgm:prSet/>
      <dgm:spPr/>
      <dgm:t>
        <a:bodyPr/>
        <a:lstStyle/>
        <a:p>
          <a:endParaRPr lang="pt-PT"/>
        </a:p>
      </dgm:t>
    </dgm:pt>
    <dgm:pt modelId="{6F3B2B34-B438-4325-81EE-D1F603B9CA59}" type="sibTrans" cxnId="{C385C637-79BE-4C89-B248-413139C63DC4}">
      <dgm:prSet/>
      <dgm:spPr/>
      <dgm:t>
        <a:bodyPr/>
        <a:lstStyle/>
        <a:p>
          <a:endParaRPr lang="pt-PT"/>
        </a:p>
      </dgm:t>
    </dgm:pt>
    <dgm:pt modelId="{698309B9-30E5-44F9-962B-B30DBE5FA286}">
      <dgm:prSet phldrT="[Text]"/>
      <dgm:spPr/>
      <dgm:t>
        <a:bodyPr/>
        <a:lstStyle/>
        <a:p>
          <a:r>
            <a:rPr lang="pt-PT" dirty="0"/>
            <a:t>VAT taxpayers with turnovers </a:t>
          </a:r>
          <a:r>
            <a:rPr lang="pt-PT" dirty="0" err="1"/>
            <a:t>above</a:t>
          </a:r>
          <a:r>
            <a:rPr lang="pt-PT" dirty="0"/>
            <a:t> € 100.000</a:t>
          </a:r>
        </a:p>
      </dgm:t>
    </dgm:pt>
    <dgm:pt modelId="{94560F83-2C1E-4E36-A86D-39CE1A89EAAB}" type="parTrans" cxnId="{A4A5F358-3FF2-4B03-9F52-A58E567B51C6}">
      <dgm:prSet/>
      <dgm:spPr/>
      <dgm:t>
        <a:bodyPr/>
        <a:lstStyle/>
        <a:p>
          <a:endParaRPr lang="pt-PT"/>
        </a:p>
      </dgm:t>
    </dgm:pt>
    <dgm:pt modelId="{762A3F26-F56C-4C51-BA9E-717B2671030F}" type="sibTrans" cxnId="{A4A5F358-3FF2-4B03-9F52-A58E567B51C6}">
      <dgm:prSet/>
      <dgm:spPr/>
      <dgm:t>
        <a:bodyPr/>
        <a:lstStyle/>
        <a:p>
          <a:endParaRPr lang="pt-PT"/>
        </a:p>
      </dgm:t>
    </dgm:pt>
    <dgm:pt modelId="{DDCE4AEE-F0AB-4639-A84B-BD62E999F78E}" type="pres">
      <dgm:prSet presAssocID="{D4862929-C35D-42FA-824E-779C8D4C69E8}" presName="Name0" presStyleCnt="0">
        <dgm:presLayoutVars>
          <dgm:dir/>
          <dgm:animLvl val="lvl"/>
          <dgm:resizeHandles val="exact"/>
        </dgm:presLayoutVars>
      </dgm:prSet>
      <dgm:spPr/>
    </dgm:pt>
    <dgm:pt modelId="{42C9F09F-EE95-4357-9170-AE40451F4710}" type="pres">
      <dgm:prSet presAssocID="{B8177347-69D6-498B-8412-3078B0214BD4}" presName="linNode" presStyleCnt="0"/>
      <dgm:spPr/>
    </dgm:pt>
    <dgm:pt modelId="{EF9B7620-3561-4983-8BE6-916982E50709}" type="pres">
      <dgm:prSet presAssocID="{B8177347-69D6-498B-8412-3078B0214BD4}" presName="parentText" presStyleLbl="node1" presStyleIdx="0" presStyleCnt="2" custScaleX="36522" custScaleY="75576">
        <dgm:presLayoutVars>
          <dgm:chMax val="1"/>
          <dgm:bulletEnabled val="1"/>
        </dgm:presLayoutVars>
      </dgm:prSet>
      <dgm:spPr/>
    </dgm:pt>
    <dgm:pt modelId="{ECC74C60-CD38-461C-BEC9-5C421F0D3763}" type="pres">
      <dgm:prSet presAssocID="{B8177347-69D6-498B-8412-3078B0214BD4}" presName="descendantText" presStyleLbl="alignAccFollowNode1" presStyleIdx="0" presStyleCnt="2" custScaleX="103773">
        <dgm:presLayoutVars>
          <dgm:bulletEnabled val="1"/>
        </dgm:presLayoutVars>
      </dgm:prSet>
      <dgm:spPr/>
    </dgm:pt>
    <dgm:pt modelId="{FF1FEEBA-5308-4A07-B910-C8DE14C52554}" type="pres">
      <dgm:prSet presAssocID="{B61FB20D-D42B-4AF2-880B-C90065602D99}" presName="sp" presStyleCnt="0"/>
      <dgm:spPr/>
    </dgm:pt>
    <dgm:pt modelId="{AFBBDB09-3E88-4AFD-91C1-92B17E9D6D04}" type="pres">
      <dgm:prSet presAssocID="{E904C7A6-0E1B-4EBF-9239-A509F7B04AC9}" presName="linNode" presStyleCnt="0"/>
      <dgm:spPr/>
    </dgm:pt>
    <dgm:pt modelId="{98431334-0993-44DE-867A-1C9BB08E074B}" type="pres">
      <dgm:prSet presAssocID="{E904C7A6-0E1B-4EBF-9239-A509F7B04AC9}" presName="parentText" presStyleLbl="node1" presStyleIdx="1" presStyleCnt="2" custScaleX="35176" custScaleY="78817">
        <dgm:presLayoutVars>
          <dgm:chMax val="1"/>
          <dgm:bulletEnabled val="1"/>
        </dgm:presLayoutVars>
      </dgm:prSet>
      <dgm:spPr/>
    </dgm:pt>
    <dgm:pt modelId="{CF828A25-581B-48BB-A9D5-C5B05B3B7C55}" type="pres">
      <dgm:prSet presAssocID="{E904C7A6-0E1B-4EBF-9239-A509F7B04AC9}" presName="descendantText" presStyleLbl="alignAccFollowNode1" presStyleIdx="1" presStyleCnt="2" custScaleX="104776">
        <dgm:presLayoutVars>
          <dgm:bulletEnabled val="1"/>
        </dgm:presLayoutVars>
      </dgm:prSet>
      <dgm:spPr/>
    </dgm:pt>
  </dgm:ptLst>
  <dgm:cxnLst>
    <dgm:cxn modelId="{C385C637-79BE-4C89-B248-413139C63DC4}" srcId="{E904C7A6-0E1B-4EBF-9239-A509F7B04AC9}" destId="{E33EC61D-E83F-4D17-8048-7D8D08C92C51}" srcOrd="0" destOrd="0" parTransId="{6B89DDED-0CAE-4019-BF4B-C6F420D55BB7}" sibTransId="{6F3B2B34-B438-4325-81EE-D1F603B9CA59}"/>
    <dgm:cxn modelId="{08609146-2B6F-4CC9-9790-C47C470C260A}" srcId="{D4862929-C35D-42FA-824E-779C8D4C69E8}" destId="{E904C7A6-0E1B-4EBF-9239-A509F7B04AC9}" srcOrd="1" destOrd="0" parTransId="{9DCBCC42-8282-4B78-B814-AACAC1B1B705}" sibTransId="{05EA02D6-6749-47D4-B87B-C585385E0663}"/>
    <dgm:cxn modelId="{5B470F6C-E1B7-474E-A260-A890607137D7}" type="presOf" srcId="{698309B9-30E5-44F9-962B-B30DBE5FA286}" destId="{CF828A25-581B-48BB-A9D5-C5B05B3B7C55}" srcOrd="0" destOrd="1" presId="urn:microsoft.com/office/officeart/2005/8/layout/vList5"/>
    <dgm:cxn modelId="{299F7650-AE1D-425F-ADB5-C706A8617B09}" type="presOf" srcId="{E33EC61D-E83F-4D17-8048-7D8D08C92C51}" destId="{CF828A25-581B-48BB-A9D5-C5B05B3B7C55}" srcOrd="0" destOrd="0" presId="urn:microsoft.com/office/officeart/2005/8/layout/vList5"/>
    <dgm:cxn modelId="{A4A5F358-3FF2-4B03-9F52-A58E567B51C6}" srcId="{E904C7A6-0E1B-4EBF-9239-A509F7B04AC9}" destId="{698309B9-30E5-44F9-962B-B30DBE5FA286}" srcOrd="1" destOrd="0" parTransId="{94560F83-2C1E-4E36-A86D-39CE1A89EAAB}" sibTransId="{762A3F26-F56C-4C51-BA9E-717B2671030F}"/>
    <dgm:cxn modelId="{4A496A95-DA34-43FB-8407-04E5226CCE3F}" type="presOf" srcId="{E904C7A6-0E1B-4EBF-9239-A509F7B04AC9}" destId="{98431334-0993-44DE-867A-1C9BB08E074B}" srcOrd="0" destOrd="0" presId="urn:microsoft.com/office/officeart/2005/8/layout/vList5"/>
    <dgm:cxn modelId="{E9E91F9B-0254-40CC-AAC5-9480A0A230D1}" type="presOf" srcId="{4FBCD8F3-CCA5-4512-AA79-EED955EEDAFF}" destId="{ECC74C60-CD38-461C-BEC9-5C421F0D3763}" srcOrd="0" destOrd="1" presId="urn:microsoft.com/office/officeart/2005/8/layout/vList5"/>
    <dgm:cxn modelId="{FF62BDA1-EA26-4597-B630-D3BD06EFB423}" srcId="{D4862929-C35D-42FA-824E-779C8D4C69E8}" destId="{B8177347-69D6-498B-8412-3078B0214BD4}" srcOrd="0" destOrd="0" parTransId="{E9A05DC6-A373-4A53-8414-F7D9C570EDF2}" sibTransId="{B61FB20D-D42B-4AF2-880B-C90065602D99}"/>
    <dgm:cxn modelId="{DFC752AA-AF8D-477D-ABA2-F1EC58DBCB75}" srcId="{B8177347-69D6-498B-8412-3078B0214BD4}" destId="{AE98FFA4-39D2-408D-8E63-23730522AFDD}" srcOrd="0" destOrd="0" parTransId="{7E0552F4-4A30-4D2E-92D9-7CFA870AC972}" sibTransId="{586630DB-F922-40D7-93CC-FE1D59421EBE}"/>
    <dgm:cxn modelId="{81585CDC-995E-4DFE-803C-016780567F9C}" type="presOf" srcId="{D4862929-C35D-42FA-824E-779C8D4C69E8}" destId="{DDCE4AEE-F0AB-4639-A84B-BD62E999F78E}" srcOrd="0" destOrd="0" presId="urn:microsoft.com/office/officeart/2005/8/layout/vList5"/>
    <dgm:cxn modelId="{6BEAD4F1-3125-496C-8C8D-42D63E5952D3}" srcId="{B8177347-69D6-498B-8412-3078B0214BD4}" destId="{4FBCD8F3-CCA5-4512-AA79-EED955EEDAFF}" srcOrd="1" destOrd="0" parTransId="{6EC6B296-94A9-4C11-8E52-EA588C27AFE6}" sibTransId="{E5567C36-876E-4D33-9118-7A446617FC4E}"/>
    <dgm:cxn modelId="{F2A712FB-E8DE-4797-9B5A-C1A0903A808E}" type="presOf" srcId="{AE98FFA4-39D2-408D-8E63-23730522AFDD}" destId="{ECC74C60-CD38-461C-BEC9-5C421F0D3763}" srcOrd="0" destOrd="0" presId="urn:microsoft.com/office/officeart/2005/8/layout/vList5"/>
    <dgm:cxn modelId="{F733A5FB-B153-4DAA-9B67-D8B5B832CFBF}" type="presOf" srcId="{B8177347-69D6-498B-8412-3078B0214BD4}" destId="{EF9B7620-3561-4983-8BE6-916982E50709}" srcOrd="0" destOrd="0" presId="urn:microsoft.com/office/officeart/2005/8/layout/vList5"/>
    <dgm:cxn modelId="{B0AECCC9-DE85-47AD-8D18-D90488F7E91C}" type="presParOf" srcId="{DDCE4AEE-F0AB-4639-A84B-BD62E999F78E}" destId="{42C9F09F-EE95-4357-9170-AE40451F4710}" srcOrd="0" destOrd="0" presId="urn:microsoft.com/office/officeart/2005/8/layout/vList5"/>
    <dgm:cxn modelId="{B20DB337-9DA9-404E-AF47-E9B22750C0A7}" type="presParOf" srcId="{42C9F09F-EE95-4357-9170-AE40451F4710}" destId="{EF9B7620-3561-4983-8BE6-916982E50709}" srcOrd="0" destOrd="0" presId="urn:microsoft.com/office/officeart/2005/8/layout/vList5"/>
    <dgm:cxn modelId="{DAF344D2-69D3-4876-A1C0-7F24242BC955}" type="presParOf" srcId="{42C9F09F-EE95-4357-9170-AE40451F4710}" destId="{ECC74C60-CD38-461C-BEC9-5C421F0D3763}" srcOrd="1" destOrd="0" presId="urn:microsoft.com/office/officeart/2005/8/layout/vList5"/>
    <dgm:cxn modelId="{F8019E9A-8B17-4314-932A-C162F67B4E5D}" type="presParOf" srcId="{DDCE4AEE-F0AB-4639-A84B-BD62E999F78E}" destId="{FF1FEEBA-5308-4A07-B910-C8DE14C52554}" srcOrd="1" destOrd="0" presId="urn:microsoft.com/office/officeart/2005/8/layout/vList5"/>
    <dgm:cxn modelId="{26AB8A2A-4E87-4134-A69B-328CB706BC1D}" type="presParOf" srcId="{DDCE4AEE-F0AB-4639-A84B-BD62E999F78E}" destId="{AFBBDB09-3E88-4AFD-91C1-92B17E9D6D04}" srcOrd="2" destOrd="0" presId="urn:microsoft.com/office/officeart/2005/8/layout/vList5"/>
    <dgm:cxn modelId="{F5713D75-0A17-4E45-9694-D69707FD3DCE}" type="presParOf" srcId="{AFBBDB09-3E88-4AFD-91C1-92B17E9D6D04}" destId="{98431334-0993-44DE-867A-1C9BB08E074B}" srcOrd="0" destOrd="0" presId="urn:microsoft.com/office/officeart/2005/8/layout/vList5"/>
    <dgm:cxn modelId="{166DBDE5-73D3-48D0-895B-153C7AC55504}" type="presParOf" srcId="{AFBBDB09-3E88-4AFD-91C1-92B17E9D6D04}" destId="{CF828A25-581B-48BB-A9D5-C5B05B3B7C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62929-C35D-42FA-824E-779C8D4C69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8177347-69D6-498B-8412-3078B0214BD4}">
      <dgm:prSet phldrT="[Text]" custT="1"/>
      <dgm:spPr/>
      <dgm:t>
        <a:bodyPr/>
        <a:lstStyle/>
        <a:p>
          <a:r>
            <a:rPr lang="pt-PT" sz="2400" dirty="0"/>
            <a:t>Measure</a:t>
          </a:r>
        </a:p>
      </dgm:t>
    </dgm:pt>
    <dgm:pt modelId="{E9A05DC6-A373-4A53-8414-F7D9C570EDF2}" type="parTrans" cxnId="{FF62BDA1-EA26-4597-B630-D3BD06EFB423}">
      <dgm:prSet/>
      <dgm:spPr/>
      <dgm:t>
        <a:bodyPr/>
        <a:lstStyle/>
        <a:p>
          <a:endParaRPr lang="pt-PT"/>
        </a:p>
      </dgm:t>
    </dgm:pt>
    <dgm:pt modelId="{B61FB20D-D42B-4AF2-880B-C90065602D99}" type="sibTrans" cxnId="{FF62BDA1-EA26-4597-B630-D3BD06EFB423}">
      <dgm:prSet/>
      <dgm:spPr/>
      <dgm:t>
        <a:bodyPr/>
        <a:lstStyle/>
        <a:p>
          <a:endParaRPr lang="pt-PT"/>
        </a:p>
      </dgm:t>
    </dgm:pt>
    <dgm:pt modelId="{AE98FFA4-39D2-408D-8E63-23730522AFDD}">
      <dgm:prSet phldrT="[Text]"/>
      <dgm:spPr/>
      <dgm:t>
        <a:bodyPr/>
        <a:lstStyle/>
        <a:p>
          <a:r>
            <a:rPr lang="pt-PT" dirty="0" err="1"/>
            <a:t>All</a:t>
          </a:r>
          <a:r>
            <a:rPr lang="pt-PT" dirty="0"/>
            <a:t> </a:t>
          </a:r>
          <a:r>
            <a:rPr lang="pt-PT" dirty="0" err="1"/>
            <a:t>invoicing</a:t>
          </a:r>
          <a:r>
            <a:rPr lang="pt-PT" dirty="0"/>
            <a:t> software </a:t>
          </a:r>
          <a:r>
            <a:rPr lang="pt-PT" dirty="0" err="1"/>
            <a:t>be</a:t>
          </a:r>
          <a:r>
            <a:rPr lang="pt-PT" dirty="0"/>
            <a:t> </a:t>
          </a:r>
          <a:r>
            <a:rPr lang="pt-PT" dirty="0" err="1"/>
            <a:t>previously</a:t>
          </a:r>
          <a:r>
            <a:rPr lang="pt-PT" dirty="0"/>
            <a:t> </a:t>
          </a:r>
          <a:r>
            <a:rPr lang="pt-PT" dirty="0" err="1"/>
            <a:t>certified</a:t>
          </a:r>
          <a:r>
            <a:rPr lang="pt-PT" dirty="0"/>
            <a:t> </a:t>
          </a:r>
          <a:r>
            <a:rPr lang="pt-PT" dirty="0" err="1"/>
            <a:t>by</a:t>
          </a:r>
          <a:r>
            <a:rPr lang="pt-PT" dirty="0"/>
            <a:t> the </a:t>
          </a:r>
          <a:r>
            <a:rPr lang="pt-PT" dirty="0" err="1"/>
            <a:t>tax</a:t>
          </a:r>
          <a:r>
            <a:rPr lang="pt-PT" dirty="0"/>
            <a:t> </a:t>
          </a:r>
          <a:r>
            <a:rPr lang="pt-PT" dirty="0" err="1"/>
            <a:t>authorities</a:t>
          </a:r>
          <a:endParaRPr lang="pt-PT" dirty="0"/>
        </a:p>
      </dgm:t>
    </dgm:pt>
    <dgm:pt modelId="{7E0552F4-4A30-4D2E-92D9-7CFA870AC972}" type="parTrans" cxnId="{DFC752AA-AF8D-477D-ABA2-F1EC58DBCB75}">
      <dgm:prSet/>
      <dgm:spPr/>
      <dgm:t>
        <a:bodyPr/>
        <a:lstStyle/>
        <a:p>
          <a:endParaRPr lang="pt-PT"/>
        </a:p>
      </dgm:t>
    </dgm:pt>
    <dgm:pt modelId="{586630DB-F922-40D7-93CC-FE1D59421EBE}" type="sibTrans" cxnId="{DFC752AA-AF8D-477D-ABA2-F1EC58DBCB75}">
      <dgm:prSet/>
      <dgm:spPr/>
      <dgm:t>
        <a:bodyPr/>
        <a:lstStyle/>
        <a:p>
          <a:endParaRPr lang="pt-PT"/>
        </a:p>
      </dgm:t>
    </dgm:pt>
    <dgm:pt modelId="{E904C7A6-0E1B-4EBF-9239-A509F7B04AC9}">
      <dgm:prSet phldrT="[Text]" custT="1"/>
      <dgm:spPr/>
      <dgm:t>
        <a:bodyPr/>
        <a:lstStyle/>
        <a:p>
          <a:r>
            <a:rPr lang="pt-PT" sz="2400" dirty="0"/>
            <a:t>Scope</a:t>
          </a:r>
        </a:p>
      </dgm:t>
    </dgm:pt>
    <dgm:pt modelId="{9DCBCC42-8282-4B78-B814-AACAC1B1B705}" type="parTrans" cxnId="{08609146-2B6F-4CC9-9790-C47C470C260A}">
      <dgm:prSet/>
      <dgm:spPr/>
      <dgm:t>
        <a:bodyPr/>
        <a:lstStyle/>
        <a:p>
          <a:endParaRPr lang="pt-PT"/>
        </a:p>
      </dgm:t>
    </dgm:pt>
    <dgm:pt modelId="{05EA02D6-6749-47D4-B87B-C585385E0663}" type="sibTrans" cxnId="{08609146-2B6F-4CC9-9790-C47C470C260A}">
      <dgm:prSet/>
      <dgm:spPr/>
      <dgm:t>
        <a:bodyPr/>
        <a:lstStyle/>
        <a:p>
          <a:endParaRPr lang="pt-PT"/>
        </a:p>
      </dgm:t>
    </dgm:pt>
    <dgm:pt modelId="{E33EC61D-E83F-4D17-8048-7D8D08C92C51}">
      <dgm:prSet phldrT="[Text]"/>
      <dgm:spPr/>
      <dgm:t>
        <a:bodyPr/>
        <a:lstStyle/>
        <a:p>
          <a:r>
            <a:rPr lang="pt-PT" dirty="0"/>
            <a:t>Corporate Income Tax taxpayers</a:t>
          </a:r>
        </a:p>
      </dgm:t>
    </dgm:pt>
    <dgm:pt modelId="{6B89DDED-0CAE-4019-BF4B-C6F420D55BB7}" type="parTrans" cxnId="{C385C637-79BE-4C89-B248-413139C63DC4}">
      <dgm:prSet/>
      <dgm:spPr/>
      <dgm:t>
        <a:bodyPr/>
        <a:lstStyle/>
        <a:p>
          <a:endParaRPr lang="pt-PT"/>
        </a:p>
      </dgm:t>
    </dgm:pt>
    <dgm:pt modelId="{6F3B2B34-B438-4325-81EE-D1F603B9CA59}" type="sibTrans" cxnId="{C385C637-79BE-4C89-B248-413139C63DC4}">
      <dgm:prSet/>
      <dgm:spPr/>
      <dgm:t>
        <a:bodyPr/>
        <a:lstStyle/>
        <a:p>
          <a:endParaRPr lang="pt-PT"/>
        </a:p>
      </dgm:t>
    </dgm:pt>
    <dgm:pt modelId="{DC5BFFAC-21CF-465D-9A4C-45892CCA8733}">
      <dgm:prSet phldrT="[Text]"/>
      <dgm:spPr/>
      <dgm:t>
        <a:bodyPr/>
        <a:lstStyle/>
        <a:p>
          <a:r>
            <a:rPr lang="pt-PT" dirty="0"/>
            <a:t>VAT taxpayers with turnovers </a:t>
          </a:r>
          <a:r>
            <a:rPr lang="pt-PT" dirty="0" err="1"/>
            <a:t>above</a:t>
          </a:r>
          <a:r>
            <a:rPr lang="pt-PT" dirty="0"/>
            <a:t> € 100.000</a:t>
          </a:r>
        </a:p>
      </dgm:t>
    </dgm:pt>
    <dgm:pt modelId="{186E58BD-2BFC-4611-AD82-6B920B7DDC52}" type="parTrans" cxnId="{963394C5-5FBE-4B9C-82F0-51185648D64B}">
      <dgm:prSet/>
      <dgm:spPr/>
      <dgm:t>
        <a:bodyPr/>
        <a:lstStyle/>
        <a:p>
          <a:endParaRPr lang="pt-PT"/>
        </a:p>
      </dgm:t>
    </dgm:pt>
    <dgm:pt modelId="{40316242-381B-4111-B583-936FB9362A54}" type="sibTrans" cxnId="{963394C5-5FBE-4B9C-82F0-51185648D64B}">
      <dgm:prSet/>
      <dgm:spPr/>
      <dgm:t>
        <a:bodyPr/>
        <a:lstStyle/>
        <a:p>
          <a:endParaRPr lang="pt-PT"/>
        </a:p>
      </dgm:t>
    </dgm:pt>
    <dgm:pt modelId="{DDCE4AEE-F0AB-4639-A84B-BD62E999F78E}" type="pres">
      <dgm:prSet presAssocID="{D4862929-C35D-42FA-824E-779C8D4C69E8}" presName="Name0" presStyleCnt="0">
        <dgm:presLayoutVars>
          <dgm:dir/>
          <dgm:animLvl val="lvl"/>
          <dgm:resizeHandles val="exact"/>
        </dgm:presLayoutVars>
      </dgm:prSet>
      <dgm:spPr/>
    </dgm:pt>
    <dgm:pt modelId="{42C9F09F-EE95-4357-9170-AE40451F4710}" type="pres">
      <dgm:prSet presAssocID="{B8177347-69D6-498B-8412-3078B0214BD4}" presName="linNode" presStyleCnt="0"/>
      <dgm:spPr/>
    </dgm:pt>
    <dgm:pt modelId="{EF9B7620-3561-4983-8BE6-916982E50709}" type="pres">
      <dgm:prSet presAssocID="{B8177347-69D6-498B-8412-3078B0214BD4}" presName="parentText" presStyleLbl="node1" presStyleIdx="0" presStyleCnt="2" custScaleX="36522" custScaleY="75576">
        <dgm:presLayoutVars>
          <dgm:chMax val="1"/>
          <dgm:bulletEnabled val="1"/>
        </dgm:presLayoutVars>
      </dgm:prSet>
      <dgm:spPr/>
    </dgm:pt>
    <dgm:pt modelId="{ECC74C60-CD38-461C-BEC9-5C421F0D3763}" type="pres">
      <dgm:prSet presAssocID="{B8177347-69D6-498B-8412-3078B0214BD4}" presName="descendantText" presStyleLbl="alignAccFollowNode1" presStyleIdx="0" presStyleCnt="2" custScaleX="103773">
        <dgm:presLayoutVars>
          <dgm:bulletEnabled val="1"/>
        </dgm:presLayoutVars>
      </dgm:prSet>
      <dgm:spPr/>
    </dgm:pt>
    <dgm:pt modelId="{FF1FEEBA-5308-4A07-B910-C8DE14C52554}" type="pres">
      <dgm:prSet presAssocID="{B61FB20D-D42B-4AF2-880B-C90065602D99}" presName="sp" presStyleCnt="0"/>
      <dgm:spPr/>
    </dgm:pt>
    <dgm:pt modelId="{AFBBDB09-3E88-4AFD-91C1-92B17E9D6D04}" type="pres">
      <dgm:prSet presAssocID="{E904C7A6-0E1B-4EBF-9239-A509F7B04AC9}" presName="linNode" presStyleCnt="0"/>
      <dgm:spPr/>
    </dgm:pt>
    <dgm:pt modelId="{98431334-0993-44DE-867A-1C9BB08E074B}" type="pres">
      <dgm:prSet presAssocID="{E904C7A6-0E1B-4EBF-9239-A509F7B04AC9}" presName="parentText" presStyleLbl="node1" presStyleIdx="1" presStyleCnt="2" custScaleX="35176" custScaleY="78817">
        <dgm:presLayoutVars>
          <dgm:chMax val="1"/>
          <dgm:bulletEnabled val="1"/>
        </dgm:presLayoutVars>
      </dgm:prSet>
      <dgm:spPr/>
    </dgm:pt>
    <dgm:pt modelId="{CF828A25-581B-48BB-A9D5-C5B05B3B7C55}" type="pres">
      <dgm:prSet presAssocID="{E904C7A6-0E1B-4EBF-9239-A509F7B04AC9}" presName="descendantText" presStyleLbl="alignAccFollowNode1" presStyleIdx="1" presStyleCnt="2" custScaleX="104776">
        <dgm:presLayoutVars>
          <dgm:bulletEnabled val="1"/>
        </dgm:presLayoutVars>
      </dgm:prSet>
      <dgm:spPr/>
    </dgm:pt>
  </dgm:ptLst>
  <dgm:cxnLst>
    <dgm:cxn modelId="{C385C637-79BE-4C89-B248-413139C63DC4}" srcId="{E904C7A6-0E1B-4EBF-9239-A509F7B04AC9}" destId="{E33EC61D-E83F-4D17-8048-7D8D08C92C51}" srcOrd="0" destOrd="0" parTransId="{6B89DDED-0CAE-4019-BF4B-C6F420D55BB7}" sibTransId="{6F3B2B34-B438-4325-81EE-D1F603B9CA59}"/>
    <dgm:cxn modelId="{08609146-2B6F-4CC9-9790-C47C470C260A}" srcId="{D4862929-C35D-42FA-824E-779C8D4C69E8}" destId="{E904C7A6-0E1B-4EBF-9239-A509F7B04AC9}" srcOrd="1" destOrd="0" parTransId="{9DCBCC42-8282-4B78-B814-AACAC1B1B705}" sibTransId="{05EA02D6-6749-47D4-B87B-C585385E0663}"/>
    <dgm:cxn modelId="{299F7650-AE1D-425F-ADB5-C706A8617B09}" type="presOf" srcId="{E33EC61D-E83F-4D17-8048-7D8D08C92C51}" destId="{CF828A25-581B-48BB-A9D5-C5B05B3B7C55}" srcOrd="0" destOrd="0" presId="urn:microsoft.com/office/officeart/2005/8/layout/vList5"/>
    <dgm:cxn modelId="{4A496A95-DA34-43FB-8407-04E5226CCE3F}" type="presOf" srcId="{E904C7A6-0E1B-4EBF-9239-A509F7B04AC9}" destId="{98431334-0993-44DE-867A-1C9BB08E074B}" srcOrd="0" destOrd="0" presId="urn:microsoft.com/office/officeart/2005/8/layout/vList5"/>
    <dgm:cxn modelId="{FF62BDA1-EA26-4597-B630-D3BD06EFB423}" srcId="{D4862929-C35D-42FA-824E-779C8D4C69E8}" destId="{B8177347-69D6-498B-8412-3078B0214BD4}" srcOrd="0" destOrd="0" parTransId="{E9A05DC6-A373-4A53-8414-F7D9C570EDF2}" sibTransId="{B61FB20D-D42B-4AF2-880B-C90065602D99}"/>
    <dgm:cxn modelId="{11D185A9-8153-4D00-ACE0-E8BB18E9F96F}" type="presOf" srcId="{DC5BFFAC-21CF-465D-9A4C-45892CCA8733}" destId="{CF828A25-581B-48BB-A9D5-C5B05B3B7C55}" srcOrd="0" destOrd="1" presId="urn:microsoft.com/office/officeart/2005/8/layout/vList5"/>
    <dgm:cxn modelId="{DFC752AA-AF8D-477D-ABA2-F1EC58DBCB75}" srcId="{B8177347-69D6-498B-8412-3078B0214BD4}" destId="{AE98FFA4-39D2-408D-8E63-23730522AFDD}" srcOrd="0" destOrd="0" parTransId="{7E0552F4-4A30-4D2E-92D9-7CFA870AC972}" sibTransId="{586630DB-F922-40D7-93CC-FE1D59421EBE}"/>
    <dgm:cxn modelId="{963394C5-5FBE-4B9C-82F0-51185648D64B}" srcId="{E904C7A6-0E1B-4EBF-9239-A509F7B04AC9}" destId="{DC5BFFAC-21CF-465D-9A4C-45892CCA8733}" srcOrd="1" destOrd="0" parTransId="{186E58BD-2BFC-4611-AD82-6B920B7DDC52}" sibTransId="{40316242-381B-4111-B583-936FB9362A54}"/>
    <dgm:cxn modelId="{81585CDC-995E-4DFE-803C-016780567F9C}" type="presOf" srcId="{D4862929-C35D-42FA-824E-779C8D4C69E8}" destId="{DDCE4AEE-F0AB-4639-A84B-BD62E999F78E}" srcOrd="0" destOrd="0" presId="urn:microsoft.com/office/officeart/2005/8/layout/vList5"/>
    <dgm:cxn modelId="{F2A712FB-E8DE-4797-9B5A-C1A0903A808E}" type="presOf" srcId="{AE98FFA4-39D2-408D-8E63-23730522AFDD}" destId="{ECC74C60-CD38-461C-BEC9-5C421F0D3763}" srcOrd="0" destOrd="0" presId="urn:microsoft.com/office/officeart/2005/8/layout/vList5"/>
    <dgm:cxn modelId="{F733A5FB-B153-4DAA-9B67-D8B5B832CFBF}" type="presOf" srcId="{B8177347-69D6-498B-8412-3078B0214BD4}" destId="{EF9B7620-3561-4983-8BE6-916982E50709}" srcOrd="0" destOrd="0" presId="urn:microsoft.com/office/officeart/2005/8/layout/vList5"/>
    <dgm:cxn modelId="{B0AECCC9-DE85-47AD-8D18-D90488F7E91C}" type="presParOf" srcId="{DDCE4AEE-F0AB-4639-A84B-BD62E999F78E}" destId="{42C9F09F-EE95-4357-9170-AE40451F4710}" srcOrd="0" destOrd="0" presId="urn:microsoft.com/office/officeart/2005/8/layout/vList5"/>
    <dgm:cxn modelId="{B20DB337-9DA9-404E-AF47-E9B22750C0A7}" type="presParOf" srcId="{42C9F09F-EE95-4357-9170-AE40451F4710}" destId="{EF9B7620-3561-4983-8BE6-916982E50709}" srcOrd="0" destOrd="0" presId="urn:microsoft.com/office/officeart/2005/8/layout/vList5"/>
    <dgm:cxn modelId="{DAF344D2-69D3-4876-A1C0-7F24242BC955}" type="presParOf" srcId="{42C9F09F-EE95-4357-9170-AE40451F4710}" destId="{ECC74C60-CD38-461C-BEC9-5C421F0D3763}" srcOrd="1" destOrd="0" presId="urn:microsoft.com/office/officeart/2005/8/layout/vList5"/>
    <dgm:cxn modelId="{F8019E9A-8B17-4314-932A-C162F67B4E5D}" type="presParOf" srcId="{DDCE4AEE-F0AB-4639-A84B-BD62E999F78E}" destId="{FF1FEEBA-5308-4A07-B910-C8DE14C52554}" srcOrd="1" destOrd="0" presId="urn:microsoft.com/office/officeart/2005/8/layout/vList5"/>
    <dgm:cxn modelId="{26AB8A2A-4E87-4134-A69B-328CB706BC1D}" type="presParOf" srcId="{DDCE4AEE-F0AB-4639-A84B-BD62E999F78E}" destId="{AFBBDB09-3E88-4AFD-91C1-92B17E9D6D04}" srcOrd="2" destOrd="0" presId="urn:microsoft.com/office/officeart/2005/8/layout/vList5"/>
    <dgm:cxn modelId="{F5713D75-0A17-4E45-9694-D69707FD3DCE}" type="presParOf" srcId="{AFBBDB09-3E88-4AFD-91C1-92B17E9D6D04}" destId="{98431334-0993-44DE-867A-1C9BB08E074B}" srcOrd="0" destOrd="0" presId="urn:microsoft.com/office/officeart/2005/8/layout/vList5"/>
    <dgm:cxn modelId="{166DBDE5-73D3-48D0-895B-153C7AC55504}" type="presParOf" srcId="{AFBBDB09-3E88-4AFD-91C1-92B17E9D6D04}" destId="{CF828A25-581B-48BB-A9D5-C5B05B3B7C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862929-C35D-42FA-824E-779C8D4C69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8177347-69D6-498B-8412-3078B0214BD4}">
      <dgm:prSet phldrT="[Text]" custT="1"/>
      <dgm:spPr/>
      <dgm:t>
        <a:bodyPr/>
        <a:lstStyle/>
        <a:p>
          <a:r>
            <a:rPr lang="pt-PT" sz="2400" dirty="0"/>
            <a:t>Measure</a:t>
          </a:r>
        </a:p>
      </dgm:t>
    </dgm:pt>
    <dgm:pt modelId="{E9A05DC6-A373-4A53-8414-F7D9C570EDF2}" type="parTrans" cxnId="{FF62BDA1-EA26-4597-B630-D3BD06EFB423}">
      <dgm:prSet/>
      <dgm:spPr/>
      <dgm:t>
        <a:bodyPr/>
        <a:lstStyle/>
        <a:p>
          <a:endParaRPr lang="pt-PT"/>
        </a:p>
      </dgm:t>
    </dgm:pt>
    <dgm:pt modelId="{B61FB20D-D42B-4AF2-880B-C90065602D99}" type="sibTrans" cxnId="{FF62BDA1-EA26-4597-B630-D3BD06EFB423}">
      <dgm:prSet/>
      <dgm:spPr/>
      <dgm:t>
        <a:bodyPr/>
        <a:lstStyle/>
        <a:p>
          <a:endParaRPr lang="pt-PT"/>
        </a:p>
      </dgm:t>
    </dgm:pt>
    <dgm:pt modelId="{AE98FFA4-39D2-408D-8E63-23730522AFDD}">
      <dgm:prSet phldrT="[Text]" custT="1"/>
      <dgm:spPr/>
      <dgm:t>
        <a:bodyPr/>
        <a:lstStyle/>
        <a:p>
          <a:r>
            <a:rPr lang="pt-PT" sz="1800" dirty="0" err="1"/>
            <a:t>All</a:t>
          </a:r>
          <a:r>
            <a:rPr lang="pt-PT" sz="1800" dirty="0"/>
            <a:t> taxpayers to </a:t>
          </a:r>
          <a:r>
            <a:rPr lang="pt-PT" sz="1800" dirty="0" err="1"/>
            <a:t>communicate</a:t>
          </a:r>
          <a:r>
            <a:rPr lang="pt-PT" sz="1800" dirty="0"/>
            <a:t> in real time (</a:t>
          </a:r>
          <a:r>
            <a:rPr lang="pt-PT" sz="1800" dirty="0" err="1"/>
            <a:t>or</a:t>
          </a:r>
          <a:r>
            <a:rPr lang="pt-PT" sz="1800" dirty="0"/>
            <a:t> via a </a:t>
          </a:r>
          <a:r>
            <a:rPr lang="pt-PT" sz="1800" dirty="0" err="1"/>
            <a:t>monthly</a:t>
          </a:r>
          <a:r>
            <a:rPr lang="pt-PT" sz="1800" dirty="0"/>
            <a:t> export) </a:t>
          </a:r>
          <a:r>
            <a:rPr lang="pt-PT" sz="1800" dirty="0" err="1"/>
            <a:t>all</a:t>
          </a:r>
          <a:r>
            <a:rPr lang="pt-PT" sz="1800" dirty="0"/>
            <a:t> </a:t>
          </a:r>
          <a:r>
            <a:rPr lang="pt-PT" sz="1800" dirty="0" err="1"/>
            <a:t>invoices</a:t>
          </a:r>
          <a:r>
            <a:rPr lang="pt-PT" sz="1800" dirty="0"/>
            <a:t> issued</a:t>
          </a:r>
        </a:p>
      </dgm:t>
    </dgm:pt>
    <dgm:pt modelId="{7E0552F4-4A30-4D2E-92D9-7CFA870AC972}" type="parTrans" cxnId="{DFC752AA-AF8D-477D-ABA2-F1EC58DBCB75}">
      <dgm:prSet/>
      <dgm:spPr/>
      <dgm:t>
        <a:bodyPr/>
        <a:lstStyle/>
        <a:p>
          <a:endParaRPr lang="pt-PT"/>
        </a:p>
      </dgm:t>
    </dgm:pt>
    <dgm:pt modelId="{586630DB-F922-40D7-93CC-FE1D59421EBE}" type="sibTrans" cxnId="{DFC752AA-AF8D-477D-ABA2-F1EC58DBCB75}">
      <dgm:prSet/>
      <dgm:spPr/>
      <dgm:t>
        <a:bodyPr/>
        <a:lstStyle/>
        <a:p>
          <a:endParaRPr lang="pt-PT"/>
        </a:p>
      </dgm:t>
    </dgm:pt>
    <dgm:pt modelId="{E904C7A6-0E1B-4EBF-9239-A509F7B04AC9}">
      <dgm:prSet phldrT="[Text]" custT="1"/>
      <dgm:spPr/>
      <dgm:t>
        <a:bodyPr/>
        <a:lstStyle/>
        <a:p>
          <a:r>
            <a:rPr lang="pt-PT" sz="2400" dirty="0"/>
            <a:t>Scope</a:t>
          </a:r>
        </a:p>
      </dgm:t>
    </dgm:pt>
    <dgm:pt modelId="{9DCBCC42-8282-4B78-B814-AACAC1B1B705}" type="parTrans" cxnId="{08609146-2B6F-4CC9-9790-C47C470C260A}">
      <dgm:prSet/>
      <dgm:spPr/>
      <dgm:t>
        <a:bodyPr/>
        <a:lstStyle/>
        <a:p>
          <a:endParaRPr lang="pt-PT"/>
        </a:p>
      </dgm:t>
    </dgm:pt>
    <dgm:pt modelId="{05EA02D6-6749-47D4-B87B-C585385E0663}" type="sibTrans" cxnId="{08609146-2B6F-4CC9-9790-C47C470C260A}">
      <dgm:prSet/>
      <dgm:spPr/>
      <dgm:t>
        <a:bodyPr/>
        <a:lstStyle/>
        <a:p>
          <a:endParaRPr lang="pt-PT"/>
        </a:p>
      </dgm:t>
    </dgm:pt>
    <dgm:pt modelId="{E33EC61D-E83F-4D17-8048-7D8D08C92C51}">
      <dgm:prSet phldrT="[Text]"/>
      <dgm:spPr/>
      <dgm:t>
        <a:bodyPr/>
        <a:lstStyle/>
        <a:p>
          <a:r>
            <a:rPr lang="pt-PT" dirty="0" err="1"/>
            <a:t>All</a:t>
          </a:r>
          <a:r>
            <a:rPr lang="pt-PT" dirty="0"/>
            <a:t> Corporate Income Tax taxpayers</a:t>
          </a:r>
        </a:p>
      </dgm:t>
    </dgm:pt>
    <dgm:pt modelId="{6B89DDED-0CAE-4019-BF4B-C6F420D55BB7}" type="parTrans" cxnId="{C385C637-79BE-4C89-B248-413139C63DC4}">
      <dgm:prSet/>
      <dgm:spPr/>
      <dgm:t>
        <a:bodyPr/>
        <a:lstStyle/>
        <a:p>
          <a:endParaRPr lang="pt-PT"/>
        </a:p>
      </dgm:t>
    </dgm:pt>
    <dgm:pt modelId="{6F3B2B34-B438-4325-81EE-D1F603B9CA59}" type="sibTrans" cxnId="{C385C637-79BE-4C89-B248-413139C63DC4}">
      <dgm:prSet/>
      <dgm:spPr/>
      <dgm:t>
        <a:bodyPr/>
        <a:lstStyle/>
        <a:p>
          <a:endParaRPr lang="pt-PT"/>
        </a:p>
      </dgm:t>
    </dgm:pt>
    <dgm:pt modelId="{2992E735-4107-47D0-8136-525260D7043A}">
      <dgm:prSet phldrT="[Text]"/>
      <dgm:spPr/>
      <dgm:t>
        <a:bodyPr/>
        <a:lstStyle/>
        <a:p>
          <a:r>
            <a:rPr lang="pt-PT" dirty="0"/>
            <a:t>VAT taxpayers with turnover </a:t>
          </a:r>
          <a:r>
            <a:rPr lang="pt-PT" dirty="0" err="1"/>
            <a:t>above</a:t>
          </a:r>
          <a:r>
            <a:rPr lang="pt-PT" dirty="0"/>
            <a:t> € 100.000 </a:t>
          </a:r>
          <a:r>
            <a:rPr lang="pt-PT" dirty="0" err="1"/>
            <a:t>send</a:t>
          </a:r>
          <a:r>
            <a:rPr lang="pt-PT" dirty="0"/>
            <a:t> </a:t>
          </a:r>
          <a:r>
            <a:rPr lang="pt-PT" dirty="0" err="1"/>
            <a:t>invoice</a:t>
          </a:r>
          <a:r>
            <a:rPr lang="pt-PT" dirty="0"/>
            <a:t> </a:t>
          </a:r>
          <a:r>
            <a:rPr lang="pt-PT" dirty="0" err="1"/>
            <a:t>information</a:t>
          </a:r>
          <a:r>
            <a:rPr lang="pt-PT" dirty="0"/>
            <a:t> </a:t>
          </a:r>
          <a:r>
            <a:rPr lang="pt-PT" dirty="0" err="1"/>
            <a:t>electronically</a:t>
          </a:r>
          <a:endParaRPr lang="pt-PT" dirty="0"/>
        </a:p>
      </dgm:t>
    </dgm:pt>
    <dgm:pt modelId="{4CCF4F11-70BB-444C-B048-1DAF1A3D692F}" type="parTrans" cxnId="{912B9615-ECEF-4314-AFBC-B49CC0078A2D}">
      <dgm:prSet/>
      <dgm:spPr/>
      <dgm:t>
        <a:bodyPr/>
        <a:lstStyle/>
        <a:p>
          <a:endParaRPr lang="pt-PT"/>
        </a:p>
      </dgm:t>
    </dgm:pt>
    <dgm:pt modelId="{37F15C0F-3C5F-4B2C-9936-5B300B1953FC}" type="sibTrans" cxnId="{912B9615-ECEF-4314-AFBC-B49CC0078A2D}">
      <dgm:prSet/>
      <dgm:spPr/>
      <dgm:t>
        <a:bodyPr/>
        <a:lstStyle/>
        <a:p>
          <a:endParaRPr lang="pt-PT"/>
        </a:p>
      </dgm:t>
    </dgm:pt>
    <dgm:pt modelId="{DDCE4AEE-F0AB-4639-A84B-BD62E999F78E}" type="pres">
      <dgm:prSet presAssocID="{D4862929-C35D-42FA-824E-779C8D4C69E8}" presName="Name0" presStyleCnt="0">
        <dgm:presLayoutVars>
          <dgm:dir/>
          <dgm:animLvl val="lvl"/>
          <dgm:resizeHandles val="exact"/>
        </dgm:presLayoutVars>
      </dgm:prSet>
      <dgm:spPr/>
    </dgm:pt>
    <dgm:pt modelId="{42C9F09F-EE95-4357-9170-AE40451F4710}" type="pres">
      <dgm:prSet presAssocID="{B8177347-69D6-498B-8412-3078B0214BD4}" presName="linNode" presStyleCnt="0"/>
      <dgm:spPr/>
    </dgm:pt>
    <dgm:pt modelId="{EF9B7620-3561-4983-8BE6-916982E50709}" type="pres">
      <dgm:prSet presAssocID="{B8177347-69D6-498B-8412-3078B0214BD4}" presName="parentText" presStyleLbl="node1" presStyleIdx="0" presStyleCnt="2" custScaleX="36522" custScaleY="75576">
        <dgm:presLayoutVars>
          <dgm:chMax val="1"/>
          <dgm:bulletEnabled val="1"/>
        </dgm:presLayoutVars>
      </dgm:prSet>
      <dgm:spPr/>
    </dgm:pt>
    <dgm:pt modelId="{ECC74C60-CD38-461C-BEC9-5C421F0D3763}" type="pres">
      <dgm:prSet presAssocID="{B8177347-69D6-498B-8412-3078B0214BD4}" presName="descendantText" presStyleLbl="alignAccFollowNode1" presStyleIdx="0" presStyleCnt="2" custScaleX="103773">
        <dgm:presLayoutVars>
          <dgm:bulletEnabled val="1"/>
        </dgm:presLayoutVars>
      </dgm:prSet>
      <dgm:spPr/>
    </dgm:pt>
    <dgm:pt modelId="{FF1FEEBA-5308-4A07-B910-C8DE14C52554}" type="pres">
      <dgm:prSet presAssocID="{B61FB20D-D42B-4AF2-880B-C90065602D99}" presName="sp" presStyleCnt="0"/>
      <dgm:spPr/>
    </dgm:pt>
    <dgm:pt modelId="{AFBBDB09-3E88-4AFD-91C1-92B17E9D6D04}" type="pres">
      <dgm:prSet presAssocID="{E904C7A6-0E1B-4EBF-9239-A509F7B04AC9}" presName="linNode" presStyleCnt="0"/>
      <dgm:spPr/>
    </dgm:pt>
    <dgm:pt modelId="{98431334-0993-44DE-867A-1C9BB08E074B}" type="pres">
      <dgm:prSet presAssocID="{E904C7A6-0E1B-4EBF-9239-A509F7B04AC9}" presName="parentText" presStyleLbl="node1" presStyleIdx="1" presStyleCnt="2" custScaleX="35176" custScaleY="78817">
        <dgm:presLayoutVars>
          <dgm:chMax val="1"/>
          <dgm:bulletEnabled val="1"/>
        </dgm:presLayoutVars>
      </dgm:prSet>
      <dgm:spPr/>
    </dgm:pt>
    <dgm:pt modelId="{CF828A25-581B-48BB-A9D5-C5B05B3B7C55}" type="pres">
      <dgm:prSet presAssocID="{E904C7A6-0E1B-4EBF-9239-A509F7B04AC9}" presName="descendantText" presStyleLbl="alignAccFollowNode1" presStyleIdx="1" presStyleCnt="2" custScaleX="104776">
        <dgm:presLayoutVars>
          <dgm:bulletEnabled val="1"/>
        </dgm:presLayoutVars>
      </dgm:prSet>
      <dgm:spPr/>
    </dgm:pt>
  </dgm:ptLst>
  <dgm:cxnLst>
    <dgm:cxn modelId="{09053815-4DEA-4DEA-8D32-AE8C070B222A}" type="presOf" srcId="{2992E735-4107-47D0-8136-525260D7043A}" destId="{CF828A25-581B-48BB-A9D5-C5B05B3B7C55}" srcOrd="0" destOrd="1" presId="urn:microsoft.com/office/officeart/2005/8/layout/vList5"/>
    <dgm:cxn modelId="{912B9615-ECEF-4314-AFBC-B49CC0078A2D}" srcId="{E904C7A6-0E1B-4EBF-9239-A509F7B04AC9}" destId="{2992E735-4107-47D0-8136-525260D7043A}" srcOrd="1" destOrd="0" parTransId="{4CCF4F11-70BB-444C-B048-1DAF1A3D692F}" sibTransId="{37F15C0F-3C5F-4B2C-9936-5B300B1953FC}"/>
    <dgm:cxn modelId="{C385C637-79BE-4C89-B248-413139C63DC4}" srcId="{E904C7A6-0E1B-4EBF-9239-A509F7B04AC9}" destId="{E33EC61D-E83F-4D17-8048-7D8D08C92C51}" srcOrd="0" destOrd="0" parTransId="{6B89DDED-0CAE-4019-BF4B-C6F420D55BB7}" sibTransId="{6F3B2B34-B438-4325-81EE-D1F603B9CA59}"/>
    <dgm:cxn modelId="{08609146-2B6F-4CC9-9790-C47C470C260A}" srcId="{D4862929-C35D-42FA-824E-779C8D4C69E8}" destId="{E904C7A6-0E1B-4EBF-9239-A509F7B04AC9}" srcOrd="1" destOrd="0" parTransId="{9DCBCC42-8282-4B78-B814-AACAC1B1B705}" sibTransId="{05EA02D6-6749-47D4-B87B-C585385E0663}"/>
    <dgm:cxn modelId="{299F7650-AE1D-425F-ADB5-C706A8617B09}" type="presOf" srcId="{E33EC61D-E83F-4D17-8048-7D8D08C92C51}" destId="{CF828A25-581B-48BB-A9D5-C5B05B3B7C55}" srcOrd="0" destOrd="0" presId="urn:microsoft.com/office/officeart/2005/8/layout/vList5"/>
    <dgm:cxn modelId="{4A496A95-DA34-43FB-8407-04E5226CCE3F}" type="presOf" srcId="{E904C7A6-0E1B-4EBF-9239-A509F7B04AC9}" destId="{98431334-0993-44DE-867A-1C9BB08E074B}" srcOrd="0" destOrd="0" presId="urn:microsoft.com/office/officeart/2005/8/layout/vList5"/>
    <dgm:cxn modelId="{FF62BDA1-EA26-4597-B630-D3BD06EFB423}" srcId="{D4862929-C35D-42FA-824E-779C8D4C69E8}" destId="{B8177347-69D6-498B-8412-3078B0214BD4}" srcOrd="0" destOrd="0" parTransId="{E9A05DC6-A373-4A53-8414-F7D9C570EDF2}" sibTransId="{B61FB20D-D42B-4AF2-880B-C90065602D99}"/>
    <dgm:cxn modelId="{DFC752AA-AF8D-477D-ABA2-F1EC58DBCB75}" srcId="{B8177347-69D6-498B-8412-3078B0214BD4}" destId="{AE98FFA4-39D2-408D-8E63-23730522AFDD}" srcOrd="0" destOrd="0" parTransId="{7E0552F4-4A30-4D2E-92D9-7CFA870AC972}" sibTransId="{586630DB-F922-40D7-93CC-FE1D59421EBE}"/>
    <dgm:cxn modelId="{81585CDC-995E-4DFE-803C-016780567F9C}" type="presOf" srcId="{D4862929-C35D-42FA-824E-779C8D4C69E8}" destId="{DDCE4AEE-F0AB-4639-A84B-BD62E999F78E}" srcOrd="0" destOrd="0" presId="urn:microsoft.com/office/officeart/2005/8/layout/vList5"/>
    <dgm:cxn modelId="{F2A712FB-E8DE-4797-9B5A-C1A0903A808E}" type="presOf" srcId="{AE98FFA4-39D2-408D-8E63-23730522AFDD}" destId="{ECC74C60-CD38-461C-BEC9-5C421F0D3763}" srcOrd="0" destOrd="0" presId="urn:microsoft.com/office/officeart/2005/8/layout/vList5"/>
    <dgm:cxn modelId="{F733A5FB-B153-4DAA-9B67-D8B5B832CFBF}" type="presOf" srcId="{B8177347-69D6-498B-8412-3078B0214BD4}" destId="{EF9B7620-3561-4983-8BE6-916982E50709}" srcOrd="0" destOrd="0" presId="urn:microsoft.com/office/officeart/2005/8/layout/vList5"/>
    <dgm:cxn modelId="{B0AECCC9-DE85-47AD-8D18-D90488F7E91C}" type="presParOf" srcId="{DDCE4AEE-F0AB-4639-A84B-BD62E999F78E}" destId="{42C9F09F-EE95-4357-9170-AE40451F4710}" srcOrd="0" destOrd="0" presId="urn:microsoft.com/office/officeart/2005/8/layout/vList5"/>
    <dgm:cxn modelId="{B20DB337-9DA9-404E-AF47-E9B22750C0A7}" type="presParOf" srcId="{42C9F09F-EE95-4357-9170-AE40451F4710}" destId="{EF9B7620-3561-4983-8BE6-916982E50709}" srcOrd="0" destOrd="0" presId="urn:microsoft.com/office/officeart/2005/8/layout/vList5"/>
    <dgm:cxn modelId="{DAF344D2-69D3-4876-A1C0-7F24242BC955}" type="presParOf" srcId="{42C9F09F-EE95-4357-9170-AE40451F4710}" destId="{ECC74C60-CD38-461C-BEC9-5C421F0D3763}" srcOrd="1" destOrd="0" presId="urn:microsoft.com/office/officeart/2005/8/layout/vList5"/>
    <dgm:cxn modelId="{F8019E9A-8B17-4314-932A-C162F67B4E5D}" type="presParOf" srcId="{DDCE4AEE-F0AB-4639-A84B-BD62E999F78E}" destId="{FF1FEEBA-5308-4A07-B910-C8DE14C52554}" srcOrd="1" destOrd="0" presId="urn:microsoft.com/office/officeart/2005/8/layout/vList5"/>
    <dgm:cxn modelId="{26AB8A2A-4E87-4134-A69B-328CB706BC1D}" type="presParOf" srcId="{DDCE4AEE-F0AB-4639-A84B-BD62E999F78E}" destId="{AFBBDB09-3E88-4AFD-91C1-92B17E9D6D04}" srcOrd="2" destOrd="0" presId="urn:microsoft.com/office/officeart/2005/8/layout/vList5"/>
    <dgm:cxn modelId="{F5713D75-0A17-4E45-9694-D69707FD3DCE}" type="presParOf" srcId="{AFBBDB09-3E88-4AFD-91C1-92B17E9D6D04}" destId="{98431334-0993-44DE-867A-1C9BB08E074B}" srcOrd="0" destOrd="0" presId="urn:microsoft.com/office/officeart/2005/8/layout/vList5"/>
    <dgm:cxn modelId="{166DBDE5-73D3-48D0-895B-153C7AC55504}" type="presParOf" srcId="{AFBBDB09-3E88-4AFD-91C1-92B17E9D6D04}" destId="{CF828A25-581B-48BB-A9D5-C5B05B3B7C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28A25-581B-48BB-A9D5-C5B05B3B7C55}">
      <dsp:nvSpPr>
        <dsp:cNvPr id="0" name=""/>
        <dsp:cNvSpPr/>
      </dsp:nvSpPr>
      <dsp:spPr>
        <a:xfrm rot="5400000">
          <a:off x="6767791" y="-2735814"/>
          <a:ext cx="1152224" cy="6911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dirty="0"/>
            <a:t>COM </a:t>
          </a:r>
          <a:r>
            <a:rPr lang="pt-PT" sz="2100" b="1" kern="1200" dirty="0" err="1"/>
            <a:t>issues</a:t>
          </a:r>
          <a:r>
            <a:rPr lang="pt-PT" sz="2100" b="1" kern="1200" dirty="0"/>
            <a:t> a </a:t>
          </a:r>
          <a:r>
            <a:rPr lang="pt-PT" sz="2100" b="1" kern="1200" dirty="0" err="1"/>
            <a:t>report</a:t>
          </a:r>
          <a:r>
            <a:rPr lang="pt-PT" sz="2100" b="1" kern="1200" dirty="0"/>
            <a:t> </a:t>
          </a:r>
          <a:r>
            <a:rPr lang="pt-PT" sz="2100" kern="1200" dirty="0"/>
            <a:t>(</a:t>
          </a:r>
          <a:r>
            <a:rPr lang="pt-PT" sz="2100" kern="1200" dirty="0" err="1"/>
            <a:t>Dec</a:t>
          </a:r>
          <a:r>
            <a:rPr lang="pt-PT" sz="2100" kern="1200" dirty="0"/>
            <a:t> 2010) </a:t>
          </a:r>
          <a:r>
            <a:rPr lang="pt-PT" sz="2100" kern="1200" dirty="0" err="1"/>
            <a:t>on</a:t>
          </a:r>
          <a:r>
            <a:rPr lang="pt-PT" sz="2100" kern="1200" dirty="0"/>
            <a:t> the future of VAT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dirty="0" err="1"/>
            <a:t>All</a:t>
          </a:r>
          <a:r>
            <a:rPr lang="pt-PT" sz="2100" kern="1200" dirty="0"/>
            <a:t> 4 </a:t>
          </a:r>
          <a:r>
            <a:rPr lang="pt-PT" sz="2100" kern="1200" dirty="0" err="1"/>
            <a:t>alternative</a:t>
          </a:r>
          <a:r>
            <a:rPr lang="pt-PT" sz="2100" kern="1200" dirty="0"/>
            <a:t> </a:t>
          </a:r>
          <a:r>
            <a:rPr lang="pt-PT" sz="2100" kern="1200" dirty="0" err="1"/>
            <a:t>models</a:t>
          </a:r>
          <a:r>
            <a:rPr lang="pt-PT" sz="2100" kern="1200" dirty="0"/>
            <a:t> </a:t>
          </a:r>
          <a:r>
            <a:rPr lang="pt-PT" sz="2100" kern="1200" dirty="0" err="1"/>
            <a:t>have</a:t>
          </a:r>
          <a:r>
            <a:rPr lang="pt-PT" sz="2100" kern="1200" dirty="0"/>
            <a:t> a positive </a:t>
          </a:r>
          <a:r>
            <a:rPr lang="pt-PT" sz="2100" kern="1200" dirty="0" err="1"/>
            <a:t>cost-benefit</a:t>
          </a:r>
          <a:r>
            <a:rPr lang="pt-PT" sz="2100" kern="1200" dirty="0"/>
            <a:t> ratio, </a:t>
          </a:r>
          <a:r>
            <a:rPr lang="pt-PT" sz="2100" kern="1200" dirty="0" err="1"/>
            <a:t>altough</a:t>
          </a:r>
          <a:r>
            <a:rPr lang="pt-PT" sz="2100" kern="1200" dirty="0"/>
            <a:t> the </a:t>
          </a:r>
          <a:r>
            <a:rPr lang="pt-PT" sz="2100" kern="1200" dirty="0" err="1"/>
            <a:t>cost</a:t>
          </a:r>
          <a:r>
            <a:rPr lang="pt-PT" sz="2100" kern="1200" dirty="0"/>
            <a:t> of </a:t>
          </a:r>
          <a:r>
            <a:rPr lang="pt-PT" sz="2100" kern="1200" dirty="0" err="1"/>
            <a:t>implementation</a:t>
          </a:r>
          <a:r>
            <a:rPr lang="pt-PT" sz="2100" kern="1200" dirty="0"/>
            <a:t> of the </a:t>
          </a:r>
          <a:r>
            <a:rPr lang="pt-PT" sz="2100" kern="1200" dirty="0" err="1"/>
            <a:t>methods</a:t>
          </a:r>
          <a:r>
            <a:rPr lang="pt-PT" sz="2100" kern="1200" dirty="0"/>
            <a:t> varies</a:t>
          </a:r>
        </a:p>
      </dsp:txBody>
      <dsp:txXfrm rot="-5400000">
        <a:off x="3887949" y="200275"/>
        <a:ext cx="6855662" cy="1039730"/>
      </dsp:txXfrm>
    </dsp:sp>
    <dsp:sp modelId="{98431334-0993-44DE-867A-1C9BB08E074B}">
      <dsp:nvSpPr>
        <dsp:cNvPr id="0" name=""/>
        <dsp:cNvSpPr/>
      </dsp:nvSpPr>
      <dsp:spPr>
        <a:xfrm>
          <a:off x="0" y="0"/>
          <a:ext cx="3887948" cy="1440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Green paper </a:t>
          </a:r>
          <a:r>
            <a:rPr lang="pt-PT" sz="2400" kern="1200" dirty="0" err="1"/>
            <a:t>made</a:t>
          </a:r>
          <a:r>
            <a:rPr lang="pt-PT" sz="2400" kern="1200" dirty="0"/>
            <a:t> </a:t>
          </a:r>
          <a:r>
            <a:rPr lang="pt-PT" sz="2400" kern="1200" dirty="0" err="1"/>
            <a:t>by</a:t>
          </a:r>
          <a:r>
            <a:rPr lang="pt-PT" sz="2400" kern="1200" dirty="0"/>
            <a:t> </a:t>
          </a:r>
          <a:r>
            <a:rPr lang="pt-PT" sz="2400" kern="1200" dirty="0" err="1"/>
            <a:t>European</a:t>
          </a:r>
          <a:r>
            <a:rPr lang="pt-PT" sz="2400" kern="1200" dirty="0"/>
            <a:t> </a:t>
          </a:r>
          <a:r>
            <a:rPr lang="pt-PT" sz="2400" kern="1200" dirty="0" err="1"/>
            <a:t>Commission</a:t>
          </a:r>
          <a:endParaRPr lang="pt-PT" sz="2400" kern="1200" dirty="0"/>
        </a:p>
      </dsp:txBody>
      <dsp:txXfrm>
        <a:off x="70309" y="70309"/>
        <a:ext cx="3747330" cy="129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4C60-CD38-461C-BEC9-5C421F0D3763}">
      <dsp:nvSpPr>
        <dsp:cNvPr id="0" name=""/>
        <dsp:cNvSpPr/>
      </dsp:nvSpPr>
      <dsp:spPr>
        <a:xfrm rot="5400000">
          <a:off x="6018521" y="-3398416"/>
          <a:ext cx="672143" cy="74703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OECD recommendation implemented in 2009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Computer file </a:t>
          </a:r>
          <a:r>
            <a:rPr lang="pt-PT" sz="1800" kern="1200" dirty="0" err="1"/>
            <a:t>that</a:t>
          </a:r>
          <a:r>
            <a:rPr lang="pt-PT" sz="1800" kern="1200" dirty="0"/>
            <a:t> allows the easy export accounting records [SAF-T(PT)]</a:t>
          </a:r>
          <a:endParaRPr lang="pt-PT" sz="1800" b="1" kern="1200" dirty="0"/>
        </a:p>
      </dsp:txBody>
      <dsp:txXfrm rot="-5400000">
        <a:off x="2619427" y="33489"/>
        <a:ext cx="7437522" cy="606521"/>
      </dsp:txXfrm>
    </dsp:sp>
    <dsp:sp modelId="{EF9B7620-3561-4983-8BE6-916982E50709}">
      <dsp:nvSpPr>
        <dsp:cNvPr id="0" name=""/>
        <dsp:cNvSpPr/>
      </dsp:nvSpPr>
      <dsp:spPr>
        <a:xfrm>
          <a:off x="1140548" y="19262"/>
          <a:ext cx="1478879" cy="634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Measure</a:t>
          </a:r>
        </a:p>
      </dsp:txBody>
      <dsp:txXfrm>
        <a:off x="1171545" y="50259"/>
        <a:ext cx="1416885" cy="572980"/>
      </dsp:txXfrm>
    </dsp:sp>
    <dsp:sp modelId="{CF828A25-581B-48BB-A9D5-C5B05B3B7C55}">
      <dsp:nvSpPr>
        <dsp:cNvPr id="0" name=""/>
        <dsp:cNvSpPr/>
      </dsp:nvSpPr>
      <dsp:spPr>
        <a:xfrm rot="5400000">
          <a:off x="6000119" y="-2720365"/>
          <a:ext cx="672143" cy="7542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Corporate income </a:t>
          </a:r>
          <a:r>
            <a:rPr lang="pt-PT" sz="1800" kern="1200" dirty="0" err="1"/>
            <a:t>tax</a:t>
          </a:r>
          <a:r>
            <a:rPr lang="pt-PT" sz="1800" kern="1200" dirty="0"/>
            <a:t> (CIT) taxpayers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VAT taxpayers with turnovers </a:t>
          </a:r>
          <a:r>
            <a:rPr lang="pt-PT" sz="1800" kern="1200" dirty="0" err="1"/>
            <a:t>above</a:t>
          </a:r>
          <a:r>
            <a:rPr lang="pt-PT" sz="1800" kern="1200" dirty="0"/>
            <a:t> € 100.000</a:t>
          </a:r>
        </a:p>
      </dsp:txBody>
      <dsp:txXfrm rot="-5400000">
        <a:off x="2564923" y="747642"/>
        <a:ext cx="7509725" cy="606521"/>
      </dsp:txXfrm>
    </dsp:sp>
    <dsp:sp modelId="{98431334-0993-44DE-867A-1C9BB08E074B}">
      <dsp:nvSpPr>
        <dsp:cNvPr id="0" name=""/>
        <dsp:cNvSpPr/>
      </dsp:nvSpPr>
      <dsp:spPr>
        <a:xfrm>
          <a:off x="1140548" y="719800"/>
          <a:ext cx="1424375" cy="66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Scope</a:t>
          </a:r>
        </a:p>
      </dsp:txBody>
      <dsp:txXfrm>
        <a:off x="1172874" y="752126"/>
        <a:ext cx="1359723" cy="597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4C60-CD38-461C-BEC9-5C421F0D3763}">
      <dsp:nvSpPr>
        <dsp:cNvPr id="0" name=""/>
        <dsp:cNvSpPr/>
      </dsp:nvSpPr>
      <dsp:spPr>
        <a:xfrm rot="5400000">
          <a:off x="6018521" y="-3398416"/>
          <a:ext cx="672143" cy="74703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 err="1"/>
            <a:t>All</a:t>
          </a:r>
          <a:r>
            <a:rPr lang="pt-PT" sz="1800" kern="1200" dirty="0"/>
            <a:t> </a:t>
          </a:r>
          <a:r>
            <a:rPr lang="pt-PT" sz="1800" kern="1200" dirty="0" err="1"/>
            <a:t>invoicing</a:t>
          </a:r>
          <a:r>
            <a:rPr lang="pt-PT" sz="1800" kern="1200" dirty="0"/>
            <a:t> software </a:t>
          </a:r>
          <a:r>
            <a:rPr lang="pt-PT" sz="1800" kern="1200" dirty="0" err="1"/>
            <a:t>be</a:t>
          </a:r>
          <a:r>
            <a:rPr lang="pt-PT" sz="1800" kern="1200" dirty="0"/>
            <a:t> </a:t>
          </a:r>
          <a:r>
            <a:rPr lang="pt-PT" sz="1800" kern="1200" dirty="0" err="1"/>
            <a:t>previously</a:t>
          </a:r>
          <a:r>
            <a:rPr lang="pt-PT" sz="1800" kern="1200" dirty="0"/>
            <a:t> </a:t>
          </a:r>
          <a:r>
            <a:rPr lang="pt-PT" sz="1800" kern="1200" dirty="0" err="1"/>
            <a:t>certified</a:t>
          </a:r>
          <a:r>
            <a:rPr lang="pt-PT" sz="1800" kern="1200" dirty="0"/>
            <a:t> </a:t>
          </a:r>
          <a:r>
            <a:rPr lang="pt-PT" sz="1800" kern="1200" dirty="0" err="1"/>
            <a:t>by</a:t>
          </a:r>
          <a:r>
            <a:rPr lang="pt-PT" sz="1800" kern="1200" dirty="0"/>
            <a:t> the </a:t>
          </a:r>
          <a:r>
            <a:rPr lang="pt-PT" sz="1800" kern="1200" dirty="0" err="1"/>
            <a:t>tax</a:t>
          </a:r>
          <a:r>
            <a:rPr lang="pt-PT" sz="1800" kern="1200" dirty="0"/>
            <a:t> </a:t>
          </a:r>
          <a:r>
            <a:rPr lang="pt-PT" sz="1800" kern="1200" dirty="0" err="1"/>
            <a:t>authorities</a:t>
          </a:r>
          <a:endParaRPr lang="pt-PT" sz="1800" kern="1200" dirty="0"/>
        </a:p>
      </dsp:txBody>
      <dsp:txXfrm rot="-5400000">
        <a:off x="2619427" y="33489"/>
        <a:ext cx="7437522" cy="606521"/>
      </dsp:txXfrm>
    </dsp:sp>
    <dsp:sp modelId="{EF9B7620-3561-4983-8BE6-916982E50709}">
      <dsp:nvSpPr>
        <dsp:cNvPr id="0" name=""/>
        <dsp:cNvSpPr/>
      </dsp:nvSpPr>
      <dsp:spPr>
        <a:xfrm>
          <a:off x="1140548" y="19262"/>
          <a:ext cx="1478879" cy="634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Measure</a:t>
          </a:r>
        </a:p>
      </dsp:txBody>
      <dsp:txXfrm>
        <a:off x="1171545" y="50259"/>
        <a:ext cx="1416885" cy="572980"/>
      </dsp:txXfrm>
    </dsp:sp>
    <dsp:sp modelId="{CF828A25-581B-48BB-A9D5-C5B05B3B7C55}">
      <dsp:nvSpPr>
        <dsp:cNvPr id="0" name=""/>
        <dsp:cNvSpPr/>
      </dsp:nvSpPr>
      <dsp:spPr>
        <a:xfrm rot="5400000">
          <a:off x="6000119" y="-2720365"/>
          <a:ext cx="672143" cy="7542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Corporate Income Tax taxpayers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VAT taxpayers with turnovers </a:t>
          </a:r>
          <a:r>
            <a:rPr lang="pt-PT" sz="1800" kern="1200" dirty="0" err="1"/>
            <a:t>above</a:t>
          </a:r>
          <a:r>
            <a:rPr lang="pt-PT" sz="1800" kern="1200" dirty="0"/>
            <a:t> € 100.000</a:t>
          </a:r>
        </a:p>
      </dsp:txBody>
      <dsp:txXfrm rot="-5400000">
        <a:off x="2564923" y="747642"/>
        <a:ext cx="7509725" cy="606521"/>
      </dsp:txXfrm>
    </dsp:sp>
    <dsp:sp modelId="{98431334-0993-44DE-867A-1C9BB08E074B}">
      <dsp:nvSpPr>
        <dsp:cNvPr id="0" name=""/>
        <dsp:cNvSpPr/>
      </dsp:nvSpPr>
      <dsp:spPr>
        <a:xfrm>
          <a:off x="1140548" y="719800"/>
          <a:ext cx="1424375" cy="66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Scope</a:t>
          </a:r>
        </a:p>
      </dsp:txBody>
      <dsp:txXfrm>
        <a:off x="1172874" y="752126"/>
        <a:ext cx="1359723" cy="597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4C60-CD38-461C-BEC9-5C421F0D3763}">
      <dsp:nvSpPr>
        <dsp:cNvPr id="0" name=""/>
        <dsp:cNvSpPr/>
      </dsp:nvSpPr>
      <dsp:spPr>
        <a:xfrm rot="5400000">
          <a:off x="6018521" y="-3398416"/>
          <a:ext cx="672143" cy="74703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 err="1"/>
            <a:t>All</a:t>
          </a:r>
          <a:r>
            <a:rPr lang="pt-PT" sz="1800" kern="1200" dirty="0"/>
            <a:t> taxpayers to </a:t>
          </a:r>
          <a:r>
            <a:rPr lang="pt-PT" sz="1800" kern="1200" dirty="0" err="1"/>
            <a:t>communicate</a:t>
          </a:r>
          <a:r>
            <a:rPr lang="pt-PT" sz="1800" kern="1200" dirty="0"/>
            <a:t> in real time (</a:t>
          </a:r>
          <a:r>
            <a:rPr lang="pt-PT" sz="1800" kern="1200" dirty="0" err="1"/>
            <a:t>or</a:t>
          </a:r>
          <a:r>
            <a:rPr lang="pt-PT" sz="1800" kern="1200" dirty="0"/>
            <a:t> via a </a:t>
          </a:r>
          <a:r>
            <a:rPr lang="pt-PT" sz="1800" kern="1200" dirty="0" err="1"/>
            <a:t>monthly</a:t>
          </a:r>
          <a:r>
            <a:rPr lang="pt-PT" sz="1800" kern="1200" dirty="0"/>
            <a:t> export) </a:t>
          </a:r>
          <a:r>
            <a:rPr lang="pt-PT" sz="1800" kern="1200" dirty="0" err="1"/>
            <a:t>all</a:t>
          </a:r>
          <a:r>
            <a:rPr lang="pt-PT" sz="1800" kern="1200" dirty="0"/>
            <a:t> </a:t>
          </a:r>
          <a:r>
            <a:rPr lang="pt-PT" sz="1800" kern="1200" dirty="0" err="1"/>
            <a:t>invoices</a:t>
          </a:r>
          <a:r>
            <a:rPr lang="pt-PT" sz="1800" kern="1200" dirty="0"/>
            <a:t> issued</a:t>
          </a:r>
        </a:p>
      </dsp:txBody>
      <dsp:txXfrm rot="-5400000">
        <a:off x="2619427" y="33489"/>
        <a:ext cx="7437522" cy="606521"/>
      </dsp:txXfrm>
    </dsp:sp>
    <dsp:sp modelId="{EF9B7620-3561-4983-8BE6-916982E50709}">
      <dsp:nvSpPr>
        <dsp:cNvPr id="0" name=""/>
        <dsp:cNvSpPr/>
      </dsp:nvSpPr>
      <dsp:spPr>
        <a:xfrm>
          <a:off x="1140548" y="19262"/>
          <a:ext cx="1478879" cy="634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Measure</a:t>
          </a:r>
        </a:p>
      </dsp:txBody>
      <dsp:txXfrm>
        <a:off x="1171545" y="50259"/>
        <a:ext cx="1416885" cy="572980"/>
      </dsp:txXfrm>
    </dsp:sp>
    <dsp:sp modelId="{CF828A25-581B-48BB-A9D5-C5B05B3B7C55}">
      <dsp:nvSpPr>
        <dsp:cNvPr id="0" name=""/>
        <dsp:cNvSpPr/>
      </dsp:nvSpPr>
      <dsp:spPr>
        <a:xfrm rot="5400000">
          <a:off x="6000119" y="-2720365"/>
          <a:ext cx="672143" cy="75425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 err="1"/>
            <a:t>All</a:t>
          </a:r>
          <a:r>
            <a:rPr lang="pt-PT" sz="1600" kern="1200" dirty="0"/>
            <a:t> Corporate Income Tax taxpayers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VAT taxpayers with turnover </a:t>
          </a:r>
          <a:r>
            <a:rPr lang="pt-PT" sz="1600" kern="1200" dirty="0" err="1"/>
            <a:t>above</a:t>
          </a:r>
          <a:r>
            <a:rPr lang="pt-PT" sz="1600" kern="1200" dirty="0"/>
            <a:t> € 100.000 </a:t>
          </a:r>
          <a:r>
            <a:rPr lang="pt-PT" sz="1600" kern="1200" dirty="0" err="1"/>
            <a:t>send</a:t>
          </a:r>
          <a:r>
            <a:rPr lang="pt-PT" sz="1600" kern="1200" dirty="0"/>
            <a:t> </a:t>
          </a:r>
          <a:r>
            <a:rPr lang="pt-PT" sz="1600" kern="1200" dirty="0" err="1"/>
            <a:t>invoice</a:t>
          </a:r>
          <a:r>
            <a:rPr lang="pt-PT" sz="1600" kern="1200" dirty="0"/>
            <a:t> </a:t>
          </a:r>
          <a:r>
            <a:rPr lang="pt-PT" sz="1600" kern="1200" dirty="0" err="1"/>
            <a:t>information</a:t>
          </a:r>
          <a:r>
            <a:rPr lang="pt-PT" sz="1600" kern="1200" dirty="0"/>
            <a:t> </a:t>
          </a:r>
          <a:r>
            <a:rPr lang="pt-PT" sz="1600" kern="1200" dirty="0" err="1"/>
            <a:t>electronically</a:t>
          </a:r>
          <a:endParaRPr lang="pt-PT" sz="1600" kern="1200" dirty="0"/>
        </a:p>
      </dsp:txBody>
      <dsp:txXfrm rot="-5400000">
        <a:off x="2564923" y="747642"/>
        <a:ext cx="7509725" cy="606521"/>
      </dsp:txXfrm>
    </dsp:sp>
    <dsp:sp modelId="{98431334-0993-44DE-867A-1C9BB08E074B}">
      <dsp:nvSpPr>
        <dsp:cNvPr id="0" name=""/>
        <dsp:cNvSpPr/>
      </dsp:nvSpPr>
      <dsp:spPr>
        <a:xfrm>
          <a:off x="1140548" y="719800"/>
          <a:ext cx="1424375" cy="66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Scope</a:t>
          </a:r>
        </a:p>
      </dsp:txBody>
      <dsp:txXfrm>
        <a:off x="1172874" y="752126"/>
        <a:ext cx="1359723" cy="597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FFFC-40B2-4856-9455-9A2D7A8E7476}" type="datetimeFigureOut">
              <a:rPr lang="pt-PT" smtClean="0"/>
              <a:t>15/04/2019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CB11-3675-429E-A417-1EBF4FC42F5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02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53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100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636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249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77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260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1973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53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40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209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622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302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72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091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0918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75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" y="0"/>
            <a:ext cx="12196800" cy="68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C38A5-210C-49B7-A169-EBC10422A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129" y="2475385"/>
            <a:ext cx="7560000" cy="1421928"/>
          </a:xfrm>
        </p:spPr>
        <p:txBody>
          <a:bodyPr lIns="0" anchor="b" anchorCtr="0">
            <a:noAutofit/>
          </a:bodyPr>
          <a:lstStyle>
            <a:lvl1pPr algn="l">
              <a:lnSpc>
                <a:spcPct val="100000"/>
              </a:lnSpc>
              <a:defRPr sz="3200" b="1" cap="all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8FC76-D623-4750-878F-24435C79E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129" y="4052534"/>
            <a:ext cx="7560000" cy="52322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C48DF6-ADA0-4B1B-AF64-AB9A3FCB70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129" y="4692805"/>
            <a:ext cx="1998662" cy="36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dd.mm.aa</a:t>
            </a:r>
            <a:endParaRPr lang="pt-P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8DC0083-23ED-4F92-BC1B-88BE7039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600" y="3420000"/>
            <a:ext cx="561600" cy="230832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PT" smtClean="0">
                <a:solidFill>
                  <a:schemeClr val="bg1"/>
                </a:solidFill>
              </a:defRPr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682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83" userDrawn="1">
          <p15:clr>
            <a:srgbClr val="FBAE40"/>
          </p15:clr>
        </p15:guide>
        <p15:guide id="3" orient="horz" pos="29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3 Areas(texto+image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5160-3694-4859-A4FF-B23D4306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86232"/>
          </a:xfr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pt-PT" b="1" dirty="0"/>
            </a:lvl1pPr>
          </a:lstStyle>
          <a:p>
            <a:pPr lvl="0"/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C09FA-7D4C-4772-B02F-33F14557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C12F7B-E903-4300-B96A-43E5B3C1F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C78589-3272-4FD3-A228-8DC2B4797B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36876" y="1997493"/>
            <a:ext cx="2339975" cy="12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911BB55-0701-49DB-8C93-98F151666A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08757" y="1999650"/>
            <a:ext cx="2339975" cy="12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C0679CF-FC6D-45AB-8F51-63BAEFA0A5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7545" y="1999650"/>
            <a:ext cx="2339975" cy="12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9D1A2A9-E801-409F-9FA8-BA96C5F815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8000" y="1263600"/>
            <a:ext cx="4065706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63BE93-1851-43A5-BCB9-1882C79A6E22}"/>
              </a:ext>
            </a:extLst>
          </p:cNvPr>
          <p:cNvCxnSpPr/>
          <p:nvPr userDrawn="1"/>
        </p:nvCxnSpPr>
        <p:spPr>
          <a:xfrm>
            <a:off x="8177545" y="3420317"/>
            <a:ext cx="122549" cy="0"/>
          </a:xfrm>
          <a:prstGeom prst="line">
            <a:avLst/>
          </a:prstGeom>
          <a:ln w="203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CC8046-D769-4536-8F6C-CE0831817F66}"/>
              </a:ext>
            </a:extLst>
          </p:cNvPr>
          <p:cNvCxnSpPr/>
          <p:nvPr userDrawn="1"/>
        </p:nvCxnSpPr>
        <p:spPr>
          <a:xfrm>
            <a:off x="1436876" y="3418808"/>
            <a:ext cx="122549" cy="0"/>
          </a:xfrm>
          <a:prstGeom prst="line">
            <a:avLst/>
          </a:prstGeom>
          <a:ln w="203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427207-4931-47A3-B3EC-151AC677DEAB}"/>
              </a:ext>
            </a:extLst>
          </p:cNvPr>
          <p:cNvCxnSpPr/>
          <p:nvPr userDrawn="1"/>
        </p:nvCxnSpPr>
        <p:spPr>
          <a:xfrm>
            <a:off x="4808757" y="3418806"/>
            <a:ext cx="122549" cy="0"/>
          </a:xfrm>
          <a:prstGeom prst="line">
            <a:avLst/>
          </a:prstGeom>
          <a:ln w="203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14EAA18-0C68-4415-8A05-B86F639783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6343" y="3439829"/>
            <a:ext cx="2339975" cy="27368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Aft>
                <a:spcPts val="0"/>
              </a:spcAft>
              <a:defRPr sz="1100" b="1" spc="50" baseline="0"/>
            </a:lvl1pPr>
            <a:lvl2pPr marL="0">
              <a:lnSpc>
                <a:spcPct val="100000"/>
              </a:lnSpc>
              <a:defRPr sz="1000">
                <a:latin typeface="+mn-lt"/>
              </a:defRPr>
            </a:lvl2pPr>
            <a:lvl3pPr marL="0">
              <a:lnSpc>
                <a:spcPct val="100000"/>
              </a:lnSpc>
              <a:defRPr sz="1000">
                <a:latin typeface="+mn-lt"/>
              </a:defRPr>
            </a:lvl3pPr>
            <a:lvl4pPr marL="0">
              <a:lnSpc>
                <a:spcPct val="100000"/>
              </a:lnSpc>
              <a:defRPr sz="1000">
                <a:latin typeface="+mn-lt"/>
              </a:defRPr>
            </a:lvl4pPr>
            <a:lvl5pPr marL="0">
              <a:lnSpc>
                <a:spcPct val="100000"/>
              </a:lnSpc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77D4CCA5-4D14-4065-B911-F0B888E0B91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808757" y="3439814"/>
            <a:ext cx="2339975" cy="27368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Aft>
                <a:spcPts val="0"/>
              </a:spcAft>
              <a:defRPr sz="1100" b="1" spc="50" baseline="0"/>
            </a:lvl1pPr>
            <a:lvl2pPr marL="0">
              <a:lnSpc>
                <a:spcPct val="100000"/>
              </a:lnSpc>
              <a:defRPr sz="1000">
                <a:latin typeface="+mn-lt"/>
              </a:defRPr>
            </a:lvl2pPr>
            <a:lvl3pPr marL="0">
              <a:lnSpc>
                <a:spcPct val="100000"/>
              </a:lnSpc>
              <a:defRPr sz="1000">
                <a:latin typeface="+mn-lt"/>
              </a:defRPr>
            </a:lvl3pPr>
            <a:lvl4pPr marL="0">
              <a:lnSpc>
                <a:spcPct val="100000"/>
              </a:lnSpc>
              <a:defRPr sz="1000">
                <a:latin typeface="+mn-lt"/>
              </a:defRPr>
            </a:lvl4pPr>
            <a:lvl5pPr marL="0">
              <a:lnSpc>
                <a:spcPct val="100000"/>
              </a:lnSpc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1BF68FE-C098-48F2-BECA-BAD7F426833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77544" y="3437660"/>
            <a:ext cx="2339975" cy="273600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Aft>
                <a:spcPts val="0"/>
              </a:spcAft>
              <a:defRPr sz="1100" b="1" spc="50" baseline="0"/>
            </a:lvl1pPr>
            <a:lvl2pPr marL="0">
              <a:lnSpc>
                <a:spcPct val="100000"/>
              </a:lnSpc>
              <a:defRPr sz="1000">
                <a:latin typeface="+mn-lt"/>
              </a:defRPr>
            </a:lvl2pPr>
            <a:lvl3pPr marL="0">
              <a:lnSpc>
                <a:spcPct val="100000"/>
              </a:lnSpc>
              <a:defRPr sz="1000">
                <a:latin typeface="+mn-lt"/>
              </a:defRPr>
            </a:lvl3pPr>
            <a:lvl4pPr marL="0">
              <a:lnSpc>
                <a:spcPct val="100000"/>
              </a:lnSpc>
              <a:defRPr sz="1000">
                <a:latin typeface="+mn-lt"/>
              </a:defRPr>
            </a:lvl4pPr>
            <a:lvl5pPr marL="0">
              <a:lnSpc>
                <a:spcPct val="100000"/>
              </a:lnSpc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1398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8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exto+3 Pie Gráfic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65D-FC49-4D00-A47C-110C222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6E48-6147-4950-A4E1-F0A985E8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7F33A35-41F0-48F8-BACA-21B106F90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89097F0-B183-4FFD-9D27-33D6693B9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63" y="1780184"/>
            <a:ext cx="3780000" cy="341632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>
              <a:defRPr lang="en-US" sz="18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B1BEB0-3890-4634-BFD4-62FA7FDE5716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D80A9-97CF-4A32-A3A4-9CD4D945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3E1D626-FDAC-4A3A-8DD7-C0335E0229D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630054" y="1637543"/>
            <a:ext cx="3960000" cy="39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E16218EE-ACF5-4D89-8CF3-DCED30053E79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858066" y="1373188"/>
            <a:ext cx="1620000" cy="16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3C9692BB-85FA-41DD-AD8D-E7DF3D1F47C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607379" y="3853051"/>
            <a:ext cx="216000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C9845A1-9ABD-4902-9B07-DF24CD3A7DD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782384" y="2864619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FCB4580-C2E1-4B0C-8DBE-53D80ECFD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82384" y="3126228"/>
            <a:ext cx="2339975" cy="74280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010E2CC-39D2-491D-97FA-457ABFA20FCB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782384" y="5090060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2A4BCD5-7E36-4890-8A50-114C9C8682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82384" y="5351670"/>
            <a:ext cx="2339975" cy="72625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spc="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F5C9B98-9A4B-4D0E-B0DB-C60DB602694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782384" y="3980732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59A7619-266B-4B25-887F-C94E4B2D97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82384" y="4242341"/>
            <a:ext cx="2339975" cy="74280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697727-DFC8-4FC9-A03A-EE0552185D4B}"/>
              </a:ext>
            </a:extLst>
          </p:cNvPr>
          <p:cNvCxnSpPr>
            <a:cxnSpLocks/>
          </p:cNvCxnSpPr>
          <p:nvPr userDrawn="1"/>
        </p:nvCxnSpPr>
        <p:spPr>
          <a:xfrm>
            <a:off x="1782384" y="2857329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2F7466-0A23-4CE1-B814-EF41B3000D00}"/>
              </a:ext>
            </a:extLst>
          </p:cNvPr>
          <p:cNvCxnSpPr>
            <a:cxnSpLocks/>
          </p:cNvCxnSpPr>
          <p:nvPr userDrawn="1"/>
        </p:nvCxnSpPr>
        <p:spPr>
          <a:xfrm>
            <a:off x="1782384" y="3984398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C358F7-0E52-4EE3-8F47-4FEE0D478A19}"/>
              </a:ext>
            </a:extLst>
          </p:cNvPr>
          <p:cNvCxnSpPr>
            <a:cxnSpLocks/>
          </p:cNvCxnSpPr>
          <p:nvPr userDrawn="1"/>
        </p:nvCxnSpPr>
        <p:spPr>
          <a:xfrm>
            <a:off x="1782384" y="5079997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2292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1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11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exto+3 Pie Gráfic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65D-FC49-4D00-A47C-110C222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6E48-6147-4950-A4E1-F0A985E8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7F33A35-41F0-48F8-BACA-21B106F90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B1BEB0-3890-4634-BFD4-62FA7FDE5716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D80A9-97CF-4A32-A3A4-9CD4D945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3E1D626-FDAC-4A3A-8DD7-C0335E0229D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774825" y="2062292"/>
            <a:ext cx="2880000" cy="25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E16218EE-ACF5-4D89-8CF3-DCED30053E79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435974" y="2062292"/>
            <a:ext cx="2879999" cy="25204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3C9692BB-85FA-41DD-AD8D-E7DF3D1F47C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105400" y="2062293"/>
            <a:ext cx="2880000" cy="25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C9845A1-9ABD-4902-9B07-DF24CD3A7DD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774825" y="5076860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FCB4580-C2E1-4B0C-8DBE-53D80ECFD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74825" y="5338469"/>
            <a:ext cx="2339975" cy="74280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010E2CC-39D2-491D-97FA-457ABFA20FCB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435974" y="5071155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2A4BCD5-7E36-4890-8A50-114C9C8682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35974" y="5332765"/>
            <a:ext cx="2339975" cy="72625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spc="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F5C9B98-9A4B-4D0E-B0DB-C60DB602694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105400" y="5073516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59A7619-266B-4B25-887F-C94E4B2D97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05400" y="5335125"/>
            <a:ext cx="2339975" cy="74280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697727-DFC8-4FC9-A03A-EE0552185D4B}"/>
              </a:ext>
            </a:extLst>
          </p:cNvPr>
          <p:cNvCxnSpPr>
            <a:cxnSpLocks/>
          </p:cNvCxnSpPr>
          <p:nvPr userDrawn="1"/>
        </p:nvCxnSpPr>
        <p:spPr>
          <a:xfrm>
            <a:off x="1774825" y="5069570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2F7466-0A23-4CE1-B814-EF41B3000D00}"/>
              </a:ext>
            </a:extLst>
          </p:cNvPr>
          <p:cNvCxnSpPr>
            <a:cxnSpLocks/>
          </p:cNvCxnSpPr>
          <p:nvPr userDrawn="1"/>
        </p:nvCxnSpPr>
        <p:spPr>
          <a:xfrm>
            <a:off x="5105400" y="5077182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C358F7-0E52-4EE3-8F47-4FEE0D478A19}"/>
              </a:ext>
            </a:extLst>
          </p:cNvPr>
          <p:cNvCxnSpPr>
            <a:cxnSpLocks/>
          </p:cNvCxnSpPr>
          <p:nvPr userDrawn="1"/>
        </p:nvCxnSpPr>
        <p:spPr>
          <a:xfrm>
            <a:off x="8435974" y="5061092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7241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1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1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Gráfico+3 Areas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65D-FC49-4D00-A47C-110C222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6E48-6147-4950-A4E1-F0A985E8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7F33A35-41F0-48F8-BACA-21B106F90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B1BEB0-3890-4634-BFD4-62FA7FDE5716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D80A9-97CF-4A32-A3A4-9CD4D945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3E1D626-FDAC-4A3A-8DD7-C0335E0229D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006799" y="2354571"/>
            <a:ext cx="5808780" cy="36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04778C8-D0AD-4703-9E71-C931373271B9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754042" y="2354571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419C3C-FBE9-4363-9489-A676505A30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54042" y="2616180"/>
            <a:ext cx="2339975" cy="742801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FA7163-0416-43C5-9560-14375AAAEC89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754042" y="4580012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01F3A61-DE42-48EE-8EA8-07F718B9B3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54042" y="4841622"/>
            <a:ext cx="2339975" cy="72625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spc="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5BE675E-4295-42A0-89F7-26C929A1F788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754042" y="3470684"/>
            <a:ext cx="2340000" cy="26161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lnSpc>
                <a:spcPct val="100000"/>
              </a:lnSpc>
              <a:defRPr lang="en-US" sz="11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F7F254F-CAED-4018-9AE6-9C9DAC652F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54042" y="3732293"/>
            <a:ext cx="2339975" cy="74280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9360A8-353C-4698-B006-3D29FA37C418}"/>
              </a:ext>
            </a:extLst>
          </p:cNvPr>
          <p:cNvCxnSpPr>
            <a:cxnSpLocks/>
          </p:cNvCxnSpPr>
          <p:nvPr userDrawn="1"/>
        </p:nvCxnSpPr>
        <p:spPr>
          <a:xfrm>
            <a:off x="7754042" y="2347281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5AE79A-F67B-4034-A43D-4A365AB4B342}"/>
              </a:ext>
            </a:extLst>
          </p:cNvPr>
          <p:cNvCxnSpPr>
            <a:cxnSpLocks/>
          </p:cNvCxnSpPr>
          <p:nvPr userDrawn="1"/>
        </p:nvCxnSpPr>
        <p:spPr>
          <a:xfrm>
            <a:off x="7754042" y="3474350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4463DA-F599-457A-87C9-55F5FF959544}"/>
              </a:ext>
            </a:extLst>
          </p:cNvPr>
          <p:cNvCxnSpPr>
            <a:cxnSpLocks/>
          </p:cNvCxnSpPr>
          <p:nvPr userDrawn="1"/>
        </p:nvCxnSpPr>
        <p:spPr>
          <a:xfrm>
            <a:off x="7754042" y="4569949"/>
            <a:ext cx="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79447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Gráfico+3 Areas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65D-FC49-4D00-A47C-110C222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6E48-6147-4950-A4E1-F0A985E8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7F33A35-41F0-48F8-BACA-21B106F90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B1BEB0-3890-4634-BFD4-62FA7FDE5716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D80A9-97CF-4A32-A3A4-9CD4D945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3E1D626-FDAC-4A3A-8DD7-C0335E0229D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1006799" y="2354571"/>
            <a:ext cx="5808780" cy="36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PT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419C3C-FBE9-4363-9489-A676505A30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51763" y="2670698"/>
            <a:ext cx="2339975" cy="83512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01F3A61-DE42-48EE-8EA8-07F718B9B3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51763" y="4896140"/>
            <a:ext cx="2339975" cy="816528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spc="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F7F254F-CAED-4018-9AE6-9C9DAC652F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51763" y="3786811"/>
            <a:ext cx="2339975" cy="835129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 b="0" spc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10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9360A8-353C-4698-B006-3D29FA37C418}"/>
              </a:ext>
            </a:extLst>
          </p:cNvPr>
          <p:cNvCxnSpPr>
            <a:cxnSpLocks/>
          </p:cNvCxnSpPr>
          <p:nvPr userDrawn="1"/>
        </p:nvCxnSpPr>
        <p:spPr>
          <a:xfrm>
            <a:off x="7751763" y="2592379"/>
            <a:ext cx="360000" cy="0"/>
          </a:xfrm>
          <a:prstGeom prst="line">
            <a:avLst/>
          </a:prstGeom>
          <a:ln w="127000">
            <a:solidFill>
              <a:srgbClr val="ADC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5AE79A-F67B-4034-A43D-4A365AB4B342}"/>
              </a:ext>
            </a:extLst>
          </p:cNvPr>
          <p:cNvCxnSpPr>
            <a:cxnSpLocks/>
          </p:cNvCxnSpPr>
          <p:nvPr userDrawn="1"/>
        </p:nvCxnSpPr>
        <p:spPr>
          <a:xfrm>
            <a:off x="7751763" y="3719448"/>
            <a:ext cx="360000" cy="0"/>
          </a:xfrm>
          <a:prstGeom prst="line">
            <a:avLst/>
          </a:prstGeom>
          <a:ln w="1270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4463DA-F599-457A-87C9-55F5FF959544}"/>
              </a:ext>
            </a:extLst>
          </p:cNvPr>
          <p:cNvCxnSpPr>
            <a:cxnSpLocks/>
          </p:cNvCxnSpPr>
          <p:nvPr userDrawn="1"/>
        </p:nvCxnSpPr>
        <p:spPr>
          <a:xfrm>
            <a:off x="7751763" y="4815047"/>
            <a:ext cx="360000" cy="0"/>
          </a:xfrm>
          <a:prstGeom prst="line">
            <a:avLst/>
          </a:prstGeom>
          <a:ln w="127000">
            <a:solidFill>
              <a:srgbClr val="4A7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3454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5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65D-FC49-4D00-A47C-110C2229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26E48-6147-4950-A4E1-F0A985E8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7F33A35-41F0-48F8-BACA-21B106F90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89097F0-B183-4FFD-9D27-33D6693B9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63" y="1780184"/>
            <a:ext cx="3780000" cy="341632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>
              <a:defRPr lang="en-US" sz="18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B1BEB0-3890-4634-BFD4-62FA7FDE5716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D80A9-97CF-4A32-A3A4-9CD4D945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2516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1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11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60DD-22E7-4412-8628-29FC16F9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B69DE-1019-435C-BC2C-17B97792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8377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D3531-F355-42D3-A8F6-79C73456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782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" y="0"/>
            <a:ext cx="12196800" cy="68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39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708F6-417D-46EA-A3F1-91F586CDD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01985-FEEC-497B-875F-85A07EB02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21D52-E13C-462E-A9F7-C58DCC80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815200" y="6342347"/>
            <a:ext cx="561600" cy="230832"/>
          </a:xfrm>
        </p:spPr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697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4251-FBFB-42EE-9029-0D84A1E8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C131-DB65-4EB9-8FB4-7A354559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600" y="3420000"/>
            <a:ext cx="561600" cy="230832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PT" smtClean="0"/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D1A2A9-E801-409F-9FA8-BA96C5F81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10BBDC-1ADA-4D91-9192-3E2F19B12B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63" y="1764000"/>
            <a:ext cx="6234310" cy="3416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18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F95673-ECE5-465D-B498-71FBDD713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998" y="2552953"/>
            <a:ext cx="7956000" cy="3600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  <a:lvl2pPr marL="7429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12001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16573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>
                <a:latin typeface="+mn-lt"/>
              </a:defRPr>
            </a:lvl4pPr>
            <a:lvl5pPr marL="21145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685EE5C-F905-45EE-965C-C4CF5662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3349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70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4251-FBFB-42EE-9029-0D84A1E8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73217"/>
            <a:ext cx="10173600" cy="2862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C131-DB65-4EB9-8FB4-7A354559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600" y="3420000"/>
            <a:ext cx="561600" cy="230832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PT" smtClean="0"/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10BBDC-1ADA-4D91-9192-3E2F19B12B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7742" y="1763999"/>
            <a:ext cx="2700000" cy="52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4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F95673-ECE5-465D-B498-71FBDD713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7742" y="2296130"/>
            <a:ext cx="2700000" cy="576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3816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C5ED5D-CEFE-46E6-BCC9-7289ABF6B524}"/>
              </a:ext>
            </a:extLst>
          </p:cNvPr>
          <p:cNvSpPr txBox="1"/>
          <p:nvPr userDrawn="1"/>
        </p:nvSpPr>
        <p:spPr>
          <a:xfrm>
            <a:off x="1008000" y="1261933"/>
            <a:ext cx="19702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1" spc="50" baseline="0" dirty="0"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pt-PT" sz="1600" b="1" spc="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524CD98-C356-4379-ABC4-D7CAB7FB2F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2736" y="1764000"/>
            <a:ext cx="800165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5E41BEF-961E-4A2B-9ECF-8EA2DEFAFD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7742" y="3208992"/>
            <a:ext cx="2700000" cy="52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4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B7C2BBA2-84C8-46F6-80B7-A1188F9CB1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7742" y="3741123"/>
            <a:ext cx="2700000" cy="576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86559B99-0D1B-4C93-A713-FE13E72414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32736" y="3208993"/>
            <a:ext cx="800165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76FAB11-DD2C-4917-95CF-3FB0C74679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87742" y="4826635"/>
            <a:ext cx="2700000" cy="52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4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8ABDEA06-F33F-4744-B3F2-893CBCD78B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87742" y="5358766"/>
            <a:ext cx="2700000" cy="576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459349D-8B66-4295-B3F0-ACB32B590E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32736" y="4826636"/>
            <a:ext cx="800165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CF2B97BC-9791-4698-9853-80A420DF96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52759" y="1763999"/>
            <a:ext cx="2700000" cy="52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4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B2A1343-D1EF-45AB-956A-1FD0CBBE86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52759" y="2296130"/>
            <a:ext cx="2700000" cy="576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083F1612-EF02-463B-B158-6C8B98F226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7753" y="1764000"/>
            <a:ext cx="800165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CE2C7662-7E43-4920-9E41-FC9E03F937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52759" y="3208992"/>
            <a:ext cx="2700000" cy="52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4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C8FCE51B-C4C5-43DB-B7B9-19DCDDA386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52759" y="3741123"/>
            <a:ext cx="2700000" cy="576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FB089F64-3DC9-40AF-948D-3096AE8E11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7753" y="3208993"/>
            <a:ext cx="800165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CDB177D-2281-41BF-A9DB-9E3904B2CA1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52759" y="4826635"/>
            <a:ext cx="2700000" cy="522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sz="14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19">
            <a:extLst>
              <a:ext uri="{FF2B5EF4-FFF2-40B4-BE49-F238E27FC236}">
                <a16:creationId xmlns:a16="http://schemas.microsoft.com/office/drawing/2014/main" id="{62CA17CC-25E9-4CDF-9107-ADBDA46965E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52759" y="5358766"/>
            <a:ext cx="2700000" cy="576000"/>
          </a:xfrm>
          <a:prstGeom prst="rect">
            <a:avLst/>
          </a:prstGeom>
        </p:spPr>
        <p:txBody>
          <a:bodyPr l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latin typeface="+mn-lt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7BB3435A-4DD2-441C-897B-2AC2C16B43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7753" y="4826636"/>
            <a:ext cx="800165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3795C7-BEA2-4E34-82D9-993624EBF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3669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3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4251-FBFB-42EE-9029-0D84A1E8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C131-DB65-4EB9-8FB4-7A354559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600" y="3420000"/>
            <a:ext cx="561600" cy="230832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PT" smtClean="0"/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D1A2A9-E801-409F-9FA8-BA96C5F81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3780000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910BBDC-1ADA-4D91-9192-3E2F19B12B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63" y="1780184"/>
            <a:ext cx="3780000" cy="341632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>
              <a:defRPr lang="en-US" sz="1800" b="1" cap="all" spc="50" baseline="0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5F95673-ECE5-465D-B498-71FBDD713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998" y="2552953"/>
            <a:ext cx="7956000" cy="3600000"/>
          </a:xfrm>
          <a:prstGeom prst="rect">
            <a:avLst/>
          </a:prstGeom>
        </p:spPr>
        <p:txBody>
          <a:bodyPr lIns="0" numCol="2" spcCol="39600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685EE5C-F905-45EE-965C-C4CF5662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1097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93" userDrawn="1">
          <p15:clr>
            <a:srgbClr val="FBAE40"/>
          </p15:clr>
        </p15:guide>
        <p15:guide id="2" pos="70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+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305806E-6186-45A1-9F91-8B4E6E4F21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2782095"/>
            <a:ext cx="901720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AA6515-5DCF-4BDD-91FA-DC7205CD35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30977" y="0"/>
            <a:ext cx="8261023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CC922-E7FE-42C3-B335-5FD711C4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99" y="3428426"/>
            <a:ext cx="5449361" cy="1938992"/>
          </a:xfrm>
        </p:spPr>
        <p:txBody>
          <a:bodyPr lIns="0" anchor="t" anchorCtr="0"/>
          <a:lstStyle>
            <a:lvl1pPr algn="l">
              <a:lnSpc>
                <a:spcPct val="100000"/>
              </a:lnSpc>
              <a:defRPr sz="4000" b="1" cap="all" spc="150" baseline="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B25AB7-3EDC-41E0-B953-808835C2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600" y="3420000"/>
            <a:ext cx="561600" cy="230832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PT" smtClean="0"/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6021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s só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305806E-6186-45A1-9F91-8B4E6E4F21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2782095"/>
            <a:ext cx="845076" cy="646331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defRPr lang="en-US" sz="4000" b="1" smtClean="0">
                <a:solidFill>
                  <a:srgbClr val="36A9E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 dirty="0"/>
              <a:t>n.º</a:t>
            </a:r>
            <a:endParaRPr lang="pt-P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CC922-E7FE-42C3-B335-5FD711C4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99" y="3428426"/>
            <a:ext cx="7966139" cy="1323439"/>
          </a:xfrm>
        </p:spPr>
        <p:txBody>
          <a:bodyPr lIns="0" anchor="t" anchorCtr="0"/>
          <a:lstStyle>
            <a:lvl1pPr algn="l">
              <a:lnSpc>
                <a:spcPct val="100000"/>
              </a:lnSpc>
              <a:defRPr sz="4000" b="1" cap="all" spc="150" baseline="0">
                <a:solidFill>
                  <a:srgbClr val="36A9E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67992-6A5C-4987-8625-B73097945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CEA578-665F-45FB-8E70-FDA39862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600" y="3420000"/>
            <a:ext cx="561600" cy="230832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pt-PT" smtClean="0"/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77133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0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6573-334A-4B28-8C0D-3B203543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628A6-5228-4435-9B7D-9FC194E3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817739-804D-432A-A564-D6932005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339A55-921F-4483-B3FD-91554D2D1E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16525" y="1260000"/>
            <a:ext cx="4364810" cy="25042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E0B8D831-9E07-4736-935D-330CE029CEB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82260" y="3928811"/>
            <a:ext cx="4248150" cy="237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9D1A2A9-E801-409F-9FA8-BA96C5F81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4065706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910BBDC-1ADA-4D91-9192-3E2F19B12B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63" y="1764000"/>
            <a:ext cx="4085718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>
              <a:lnSpc>
                <a:spcPct val="100000"/>
              </a:lnSpc>
              <a:defRPr lang="en-US" sz="1800" b="1" cap="none" spc="50" baseline="0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pt-PT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A7E01A-A96A-4072-B344-FB6D2394D4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8000" y="2552699"/>
            <a:ext cx="4064400" cy="3600000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spcBef>
                <a:spcPts val="1000"/>
              </a:spcBef>
              <a:defRPr sz="1800" baseline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1000"/>
              </a:spcBef>
              <a:defRPr sz="1800" baseline="0">
                <a:latin typeface="+mn-lt"/>
              </a:defRPr>
            </a:lvl2pPr>
            <a:lvl3pPr marL="0">
              <a:lnSpc>
                <a:spcPct val="100000"/>
              </a:lnSpc>
              <a:spcBef>
                <a:spcPts val="1000"/>
              </a:spcBef>
              <a:defRPr sz="1800" baseline="0">
                <a:latin typeface="+mn-lt"/>
              </a:defRPr>
            </a:lvl3pPr>
            <a:lvl4pPr marL="0">
              <a:lnSpc>
                <a:spcPct val="100000"/>
              </a:lnSpc>
              <a:spcBef>
                <a:spcPts val="1000"/>
              </a:spcBef>
              <a:defRPr sz="1800" baseline="0">
                <a:latin typeface="+mn-lt"/>
              </a:defRPr>
            </a:lvl4pPr>
            <a:lvl5pPr marL="0">
              <a:lnSpc>
                <a:spcPct val="100000"/>
              </a:lnSpc>
              <a:spcBef>
                <a:spcPts val="1000"/>
              </a:spcBef>
              <a:defRPr sz="1800" baseline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8326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  <p15:guide id="2" pos="71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6573-334A-4B28-8C0D-3B203543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628A6-5228-4435-9B7D-9FC194E3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817739-804D-432A-A564-D6932005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D4673A-4CA3-4A58-A47D-69BED72BC1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738" y="1302739"/>
            <a:ext cx="3780000" cy="48582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9D1A2A9-E801-409F-9FA8-BA96C5F81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4065706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6231B9-12C4-43ED-ADFC-472E5C0B0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8000" y="1764000"/>
            <a:ext cx="3779837" cy="4389438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defRPr sz="1800">
                <a:latin typeface="+mn-lt"/>
              </a:defRPr>
            </a:lvl1pPr>
            <a:lvl2pPr>
              <a:lnSpc>
                <a:spcPct val="100000"/>
              </a:lnSpc>
              <a:defRPr sz="1800">
                <a:latin typeface="+mn-lt"/>
              </a:defRPr>
            </a:lvl2pPr>
            <a:lvl3pPr>
              <a:lnSpc>
                <a:spcPct val="100000"/>
              </a:lnSpc>
              <a:defRPr sz="1800">
                <a:latin typeface="+mn-lt"/>
              </a:defRPr>
            </a:lvl3pPr>
            <a:lvl4pPr>
              <a:lnSpc>
                <a:spcPct val="100000"/>
              </a:lnSpc>
              <a:defRPr sz="1800">
                <a:latin typeface="+mn-lt"/>
              </a:defRPr>
            </a:lvl4pPr>
            <a:lvl5pPr>
              <a:lnSpc>
                <a:spcPct val="100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5283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635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3 Areas(texto+image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5160-3694-4859-A4FF-B23D4306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6579"/>
            <a:ext cx="10515600" cy="286232"/>
          </a:xfr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pt-PT" b="1" dirty="0"/>
            </a:lvl1pPr>
          </a:lstStyle>
          <a:p>
            <a:pPr lvl="0"/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C09FA-7D4C-4772-B02F-33F14557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t>‹#›</a:t>
            </a:fld>
            <a:endParaRPr lang="pt-P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C12F7B-E903-4300-B96A-43E5B3C1F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063" y="5863629"/>
            <a:ext cx="396000" cy="626071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C78589-3272-4FD3-A228-8DC2B4797B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36343" y="1999650"/>
            <a:ext cx="2339975" cy="12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3911BB55-0701-49DB-8C93-98F151666A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08732" y="1999650"/>
            <a:ext cx="2339975" cy="12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C0679CF-FC6D-45AB-8F51-63BAEFA0A5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0563" y="1999650"/>
            <a:ext cx="2339975" cy="12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9D1A2A9-E801-409F-9FA8-BA96C5F815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8000" y="1263600"/>
            <a:ext cx="4065706" cy="313932"/>
          </a:xfrm>
          <a:prstGeom prst="rect">
            <a:avLst/>
          </a:prstGeom>
        </p:spPr>
        <p:txBody>
          <a:bodyPr lIns="0"/>
          <a:lstStyle>
            <a:lvl1pPr>
              <a:defRPr b="1" cap="all" spc="5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ECC37C-9A1A-4B50-ACE6-382CD23E5233}"/>
              </a:ext>
            </a:extLst>
          </p:cNvPr>
          <p:cNvCxnSpPr/>
          <p:nvPr userDrawn="1"/>
        </p:nvCxnSpPr>
        <p:spPr>
          <a:xfrm>
            <a:off x="1008000" y="124560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D06AF-36E2-41C8-93D8-9AA4B27161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6343" y="3421856"/>
            <a:ext cx="2339975" cy="27368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Aft>
                <a:spcPts val="1000"/>
              </a:spcAft>
              <a:defRPr sz="1400" b="1" spc="50" baseline="0"/>
            </a:lvl1pPr>
            <a:lvl2pPr marL="0">
              <a:lnSpc>
                <a:spcPct val="100000"/>
              </a:lnSpc>
              <a:defRPr sz="1400">
                <a:latin typeface="+mn-lt"/>
              </a:defRPr>
            </a:lvl2pPr>
            <a:lvl3pPr marL="0">
              <a:lnSpc>
                <a:spcPct val="100000"/>
              </a:lnSpc>
              <a:defRPr sz="1400">
                <a:latin typeface="+mn-lt"/>
              </a:defRPr>
            </a:lvl3pPr>
            <a:lvl4pPr marL="0">
              <a:lnSpc>
                <a:spcPct val="100000"/>
              </a:lnSpc>
              <a:defRPr sz="1400">
                <a:latin typeface="+mn-lt"/>
              </a:defRPr>
            </a:lvl4pPr>
            <a:lvl5pPr marL="0"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7356E77-A934-4D95-A5F3-70C70776EE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08732" y="3421856"/>
            <a:ext cx="2339975" cy="27368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Aft>
                <a:spcPts val="1000"/>
              </a:spcAft>
              <a:defRPr sz="1400" b="1" spc="50" baseline="0"/>
            </a:lvl1pPr>
            <a:lvl2pPr marL="0">
              <a:lnSpc>
                <a:spcPct val="100000"/>
              </a:lnSpc>
              <a:defRPr sz="1400">
                <a:latin typeface="+mn-lt"/>
              </a:defRPr>
            </a:lvl2pPr>
            <a:lvl3pPr marL="0">
              <a:lnSpc>
                <a:spcPct val="100000"/>
              </a:lnSpc>
              <a:defRPr sz="1400">
                <a:latin typeface="+mn-lt"/>
              </a:defRPr>
            </a:lvl3pPr>
            <a:lvl4pPr marL="0">
              <a:lnSpc>
                <a:spcPct val="100000"/>
              </a:lnSpc>
              <a:defRPr sz="1400">
                <a:latin typeface="+mn-lt"/>
              </a:defRPr>
            </a:lvl4pPr>
            <a:lvl5pPr marL="0"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A6EF44-EF3D-4FF2-82DF-5C83A84BEC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80563" y="3421856"/>
            <a:ext cx="2339975" cy="2736850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Aft>
                <a:spcPts val="1000"/>
              </a:spcAft>
              <a:defRPr sz="1400" b="1" spc="50" baseline="0"/>
            </a:lvl1pPr>
            <a:lvl2pPr marL="0">
              <a:lnSpc>
                <a:spcPct val="100000"/>
              </a:lnSpc>
              <a:defRPr sz="1400">
                <a:latin typeface="+mn-lt"/>
              </a:defRPr>
            </a:lvl2pPr>
            <a:lvl3pPr marL="0">
              <a:lnSpc>
                <a:spcPct val="100000"/>
              </a:lnSpc>
              <a:defRPr sz="1400">
                <a:latin typeface="+mn-lt"/>
              </a:defRPr>
            </a:lvl3pPr>
            <a:lvl4pPr marL="0">
              <a:lnSpc>
                <a:spcPct val="100000"/>
              </a:lnSpc>
              <a:defRPr sz="1400">
                <a:latin typeface="+mn-lt"/>
              </a:defRPr>
            </a:lvl4pPr>
            <a:lvl5pPr marL="0"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5610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6357">
          <p15:clr>
            <a:srgbClr val="FBAE40"/>
          </p15:clr>
        </p15:guide>
        <p15:guide id="3" pos="8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BF5F1-5C4D-40BA-B335-5E6520BC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3FE0A-7280-40F2-9CCB-8925128E4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8000" y="6563168"/>
            <a:ext cx="903927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03-12-2018</a:t>
            </a:r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22FF9-0097-4E35-A72A-CF37DF623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6742" y="6563168"/>
            <a:ext cx="9194858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2BEDD-ED2B-43F8-AE47-8B4E06F9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1600" y="3420000"/>
            <a:ext cx="561600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FDD65421-0A96-4189-B0AE-AABCB94DE00E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93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1" r:id="rId4"/>
    <p:sldLayoutId id="2147483651" r:id="rId5"/>
    <p:sldLayoutId id="2147483665" r:id="rId6"/>
    <p:sldLayoutId id="2147483652" r:id="rId7"/>
    <p:sldLayoutId id="2147483667" r:id="rId8"/>
    <p:sldLayoutId id="2147483675" r:id="rId9"/>
    <p:sldLayoutId id="2147483668" r:id="rId10"/>
    <p:sldLayoutId id="2147483677" r:id="rId11"/>
    <p:sldLayoutId id="2147483673" r:id="rId12"/>
    <p:sldLayoutId id="2147483674" r:id="rId13"/>
    <p:sldLayoutId id="2147483676" r:id="rId14"/>
    <p:sldLayoutId id="2147483681" r:id="rId15"/>
    <p:sldLayoutId id="2147483654" r:id="rId16"/>
    <p:sldLayoutId id="2147483655" r:id="rId17"/>
    <p:sldLayoutId id="2147483680" r:id="rId18"/>
    <p:sldLayoutId id="2147483659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pt-PT" sz="14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isnetwork.eu/about/success-stori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74EA85-A904-4F85-845B-E84A06634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128" y="2475385"/>
            <a:ext cx="9205071" cy="1421928"/>
          </a:xfrm>
        </p:spPr>
        <p:txBody>
          <a:bodyPr/>
          <a:lstStyle/>
          <a:p>
            <a:r>
              <a:rPr lang="en-GB" dirty="0"/>
              <a:t>E-invoicing as a tool to combat tax evasion</a:t>
            </a:r>
            <a:endParaRPr lang="pt-PT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EEC3744-8724-4763-9F29-DF561A07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The Portuguese Experience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A49850-D825-4025-8653-97BB0EA64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Paulo Núncio 16.04.2019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9693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8" y="1263599"/>
            <a:ext cx="7250785" cy="467923"/>
          </a:xfrm>
        </p:spPr>
        <p:txBody>
          <a:bodyPr/>
          <a:lstStyle/>
          <a:p>
            <a:r>
              <a:rPr lang="pt-PT" sz="3600" dirty="0">
                <a:solidFill>
                  <a:srgbClr val="36A9E1"/>
                </a:solidFill>
              </a:rPr>
              <a:t>total INVOICes: 2013-2018</a:t>
            </a:r>
          </a:p>
          <a:p>
            <a:r>
              <a:rPr lang="pt-PT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5055A2-34CD-406D-9FCD-6C51D995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DDDC2-DF3E-4DFE-8279-0FD1CD9A8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9" t="21047"/>
          <a:stretch/>
        </p:blipFill>
        <p:spPr>
          <a:xfrm>
            <a:off x="214009" y="2189775"/>
            <a:ext cx="9900668" cy="36282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9BDA5C-0EBD-41FA-98F3-28CAFB537DC1}"/>
              </a:ext>
            </a:extLst>
          </p:cNvPr>
          <p:cNvCxnSpPr>
            <a:cxnSpLocks/>
          </p:cNvCxnSpPr>
          <p:nvPr/>
        </p:nvCxnSpPr>
        <p:spPr>
          <a:xfrm flipV="1">
            <a:off x="8531157" y="2417327"/>
            <a:ext cx="2931243" cy="2383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D22A4-B74F-4293-84EF-78D52D829DA0}"/>
              </a:ext>
            </a:extLst>
          </p:cNvPr>
          <p:cNvCxnSpPr>
            <a:cxnSpLocks/>
          </p:cNvCxnSpPr>
          <p:nvPr/>
        </p:nvCxnSpPr>
        <p:spPr>
          <a:xfrm>
            <a:off x="9204960" y="5240669"/>
            <a:ext cx="27025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72293-E196-4725-9360-AA617917F943}"/>
              </a:ext>
            </a:extLst>
          </p:cNvPr>
          <p:cNvSpPr/>
          <p:nvPr/>
        </p:nvSpPr>
        <p:spPr>
          <a:xfrm>
            <a:off x="10214197" y="2536489"/>
            <a:ext cx="930160" cy="271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8CEB6B-E02F-4C84-AD12-CBB526A7E66F}"/>
              </a:ext>
            </a:extLst>
          </p:cNvPr>
          <p:cNvSpPr txBox="1"/>
          <p:nvPr/>
        </p:nvSpPr>
        <p:spPr>
          <a:xfrm rot="16200000">
            <a:off x="9449917" y="3240562"/>
            <a:ext cx="2458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5.801.202.546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84304-4B93-4A7B-AB41-909133579882}"/>
              </a:ext>
            </a:extLst>
          </p:cNvPr>
          <p:cNvSpPr txBox="1"/>
          <p:nvPr/>
        </p:nvSpPr>
        <p:spPr>
          <a:xfrm>
            <a:off x="10349077" y="5382098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24DFA-2878-42CD-BB89-6EDEDB7D97E8}"/>
              </a:ext>
            </a:extLst>
          </p:cNvPr>
          <p:cNvSpPr txBox="1"/>
          <p:nvPr/>
        </p:nvSpPr>
        <p:spPr>
          <a:xfrm rot="21311115">
            <a:off x="9370903" y="2183598"/>
            <a:ext cx="93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4,4%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0FDA66-87DE-4CDF-8469-9DE026856CF6}"/>
              </a:ext>
            </a:extLst>
          </p:cNvPr>
          <p:cNvSpPr txBox="1"/>
          <p:nvPr/>
        </p:nvSpPr>
        <p:spPr>
          <a:xfrm>
            <a:off x="10340837" y="1404417"/>
            <a:ext cx="188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+ 30%</a:t>
            </a:r>
          </a:p>
        </p:txBody>
      </p:sp>
    </p:spTree>
    <p:extLst>
      <p:ext uri="{BB962C8B-B14F-4D97-AF65-F5344CB8AC3E}">
        <p14:creationId xmlns:p14="http://schemas.microsoft.com/office/powerpoint/2010/main" val="285569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8" y="1263600"/>
            <a:ext cx="7942962" cy="286232"/>
          </a:xfrm>
        </p:spPr>
        <p:txBody>
          <a:bodyPr/>
          <a:lstStyle/>
          <a:p>
            <a:r>
              <a:rPr lang="pt-PT" sz="3600" dirty="0">
                <a:solidFill>
                  <a:srgbClr val="36A9E1"/>
                </a:solidFill>
              </a:rPr>
              <a:t>TOTAL b2c INVOICes: 2013-2018</a:t>
            </a:r>
          </a:p>
          <a:p>
            <a:r>
              <a:rPr lang="pt-PT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5055A2-34CD-406D-9FCD-6C51D995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9FA9EF-ED2A-42BA-A8C5-6516A1A58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1" t="9005"/>
          <a:stretch/>
        </p:blipFill>
        <p:spPr>
          <a:xfrm>
            <a:off x="41514" y="2587750"/>
            <a:ext cx="10173599" cy="35728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6FB75B-0E4B-4EA6-BE73-DF752C18D258}"/>
              </a:ext>
            </a:extLst>
          </p:cNvPr>
          <p:cNvCxnSpPr>
            <a:cxnSpLocks/>
          </p:cNvCxnSpPr>
          <p:nvPr/>
        </p:nvCxnSpPr>
        <p:spPr>
          <a:xfrm flipV="1">
            <a:off x="8871393" y="2237362"/>
            <a:ext cx="2120862" cy="4695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6537D0-8C02-46C6-8A95-C1194AA671AB}"/>
              </a:ext>
            </a:extLst>
          </p:cNvPr>
          <p:cNvCxnSpPr>
            <a:cxnSpLocks/>
          </p:cNvCxnSpPr>
          <p:nvPr/>
        </p:nvCxnSpPr>
        <p:spPr>
          <a:xfrm>
            <a:off x="9698477" y="5697869"/>
            <a:ext cx="157588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883457-F125-4AC6-959B-CD22DFD1D660}"/>
              </a:ext>
            </a:extLst>
          </p:cNvPr>
          <p:cNvSpPr/>
          <p:nvPr/>
        </p:nvSpPr>
        <p:spPr>
          <a:xfrm>
            <a:off x="10215113" y="2428240"/>
            <a:ext cx="841191" cy="32696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F949B7-9726-4D78-8E9E-1EBE19D4B6C5}"/>
              </a:ext>
            </a:extLst>
          </p:cNvPr>
          <p:cNvSpPr txBox="1"/>
          <p:nvPr/>
        </p:nvSpPr>
        <p:spPr>
          <a:xfrm rot="16200000">
            <a:off x="9706485" y="3787245"/>
            <a:ext cx="1794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1.319.617.398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66B6A-7567-4F13-8BFD-A61ED35F571B}"/>
              </a:ext>
            </a:extLst>
          </p:cNvPr>
          <p:cNvSpPr txBox="1"/>
          <p:nvPr/>
        </p:nvSpPr>
        <p:spPr>
          <a:xfrm>
            <a:off x="9273678" y="2224292"/>
            <a:ext cx="93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FF0000"/>
                </a:solidFill>
              </a:rPr>
              <a:t>9,1%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089273-0A42-4DE9-B121-84441344A2C9}"/>
              </a:ext>
            </a:extLst>
          </p:cNvPr>
          <p:cNvSpPr txBox="1"/>
          <p:nvPr/>
        </p:nvSpPr>
        <p:spPr>
          <a:xfrm>
            <a:off x="10331855" y="5738509"/>
            <a:ext cx="6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B7B2DD-F8BB-45D1-8C14-5666C5E117B2}"/>
              </a:ext>
            </a:extLst>
          </p:cNvPr>
          <p:cNvSpPr txBox="1"/>
          <p:nvPr/>
        </p:nvSpPr>
        <p:spPr>
          <a:xfrm>
            <a:off x="9897585" y="1263600"/>
            <a:ext cx="2317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+ 167%</a:t>
            </a:r>
          </a:p>
        </p:txBody>
      </p:sp>
    </p:spTree>
    <p:extLst>
      <p:ext uri="{BB962C8B-B14F-4D97-AF65-F5344CB8AC3E}">
        <p14:creationId xmlns:p14="http://schemas.microsoft.com/office/powerpoint/2010/main" val="306462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">
            <a:extLst>
              <a:ext uri="{FF2B5EF4-FFF2-40B4-BE49-F238E27FC236}">
                <a16:creationId xmlns:a16="http://schemas.microsoft.com/office/drawing/2014/main" id="{8B200DB5-1EE9-4175-884F-87825D45430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/>
          <a:stretch/>
        </p:blipFill>
        <p:spPr bwMode="auto">
          <a:xfrm>
            <a:off x="1" y="1703392"/>
            <a:ext cx="11353800" cy="4960055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4603" y="3198168"/>
            <a:ext cx="561600" cy="230832"/>
          </a:xfrm>
        </p:spPr>
        <p:txBody>
          <a:bodyPr/>
          <a:lstStyle/>
          <a:p>
            <a:fld id="{FDD65421-0A96-4189-B0AE-AABCB94DE00E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8" y="1263600"/>
            <a:ext cx="9964801" cy="286232"/>
          </a:xfrm>
        </p:spPr>
        <p:txBody>
          <a:bodyPr/>
          <a:lstStyle/>
          <a:p>
            <a:r>
              <a:rPr lang="pt-PT" sz="3600" dirty="0">
                <a:solidFill>
                  <a:srgbClr val="36A9E1"/>
                </a:solidFill>
              </a:rPr>
              <a:t>Individual consumer’s participation</a:t>
            </a:r>
          </a:p>
          <a:p>
            <a:r>
              <a:rPr lang="pt-PT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5055A2-34CD-406D-9FCD-6C51D995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66EDDE-8610-4367-AD94-B4147A26F0E2}"/>
              </a:ext>
            </a:extLst>
          </p:cNvPr>
          <p:cNvSpPr/>
          <p:nvPr/>
        </p:nvSpPr>
        <p:spPr>
          <a:xfrm>
            <a:off x="10322560" y="6136640"/>
            <a:ext cx="859040" cy="447040"/>
          </a:xfrm>
          <a:prstGeom prst="rect">
            <a:avLst/>
          </a:prstGeom>
          <a:noFill/>
          <a:ln w="1206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DE2D54F-3ED4-4A4D-BC6D-10DB9E1390AC}"/>
              </a:ext>
            </a:extLst>
          </p:cNvPr>
          <p:cNvSpPr/>
          <p:nvPr/>
        </p:nvSpPr>
        <p:spPr>
          <a:xfrm rot="1753644">
            <a:off x="11132723" y="4660000"/>
            <a:ext cx="1085360" cy="1262800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04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>
            <a:extLst>
              <a:ext uri="{FF2B5EF4-FFF2-40B4-BE49-F238E27FC236}">
                <a16:creationId xmlns:a16="http://schemas.microsoft.com/office/drawing/2014/main" id="{B9D9F12D-66FA-4C99-935E-AE5AAAB557A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/>
          <a:stretch/>
        </p:blipFill>
        <p:spPr bwMode="auto">
          <a:xfrm>
            <a:off x="0" y="1954923"/>
            <a:ext cx="11293813" cy="453795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8" y="1263599"/>
            <a:ext cx="10808082" cy="409557"/>
          </a:xfrm>
        </p:spPr>
        <p:txBody>
          <a:bodyPr/>
          <a:lstStyle/>
          <a:p>
            <a:r>
              <a:rPr lang="pt-PT" sz="3600" dirty="0" err="1">
                <a:solidFill>
                  <a:srgbClr val="36A9E1"/>
                </a:solidFill>
              </a:rPr>
              <a:t>Electronic</a:t>
            </a:r>
            <a:r>
              <a:rPr lang="pt-PT" sz="3600" dirty="0">
                <a:solidFill>
                  <a:srgbClr val="36A9E1"/>
                </a:solidFill>
              </a:rPr>
              <a:t> </a:t>
            </a:r>
            <a:r>
              <a:rPr lang="pt-PT" sz="3600" dirty="0" err="1">
                <a:solidFill>
                  <a:srgbClr val="36A9E1"/>
                </a:solidFill>
              </a:rPr>
              <a:t>transport</a:t>
            </a:r>
            <a:r>
              <a:rPr lang="pt-PT" sz="3600" dirty="0">
                <a:solidFill>
                  <a:srgbClr val="36A9E1"/>
                </a:solidFill>
              </a:rPr>
              <a:t> documents</a:t>
            </a:r>
          </a:p>
          <a:p>
            <a:endParaRPr lang="pt-PT" dirty="0">
              <a:solidFill>
                <a:srgbClr val="00B0F0"/>
              </a:solidFill>
            </a:endParaRPr>
          </a:p>
          <a:p>
            <a:r>
              <a:rPr lang="pt-P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5751D-91BA-447D-BDDB-7F1951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9D70F-C5C6-4A8C-B5CC-0FC4AB7459C2}"/>
              </a:ext>
            </a:extLst>
          </p:cNvPr>
          <p:cNvSpPr/>
          <p:nvPr/>
        </p:nvSpPr>
        <p:spPr>
          <a:xfrm>
            <a:off x="10200639" y="5940829"/>
            <a:ext cx="859040" cy="378691"/>
          </a:xfrm>
          <a:prstGeom prst="rect">
            <a:avLst/>
          </a:prstGeom>
          <a:noFill/>
          <a:ln w="1206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E2F060-2A0E-4FA4-A9B4-4E9341CD1EA5}"/>
              </a:ext>
            </a:extLst>
          </p:cNvPr>
          <p:cNvSpPr/>
          <p:nvPr/>
        </p:nvSpPr>
        <p:spPr>
          <a:xfrm rot="1753644">
            <a:off x="11020962" y="4484509"/>
            <a:ext cx="1085360" cy="1262800"/>
          </a:xfrm>
          <a:prstGeom prst="downArrow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096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9" y="1263600"/>
            <a:ext cx="7659346" cy="215004"/>
          </a:xfrm>
        </p:spPr>
        <p:txBody>
          <a:bodyPr/>
          <a:lstStyle/>
          <a:p>
            <a:r>
              <a:rPr lang="pt-PT" sz="3600" dirty="0">
                <a:solidFill>
                  <a:srgbClr val="36A9E1"/>
                </a:solidFill>
              </a:rPr>
              <a:t>TOTAL </a:t>
            </a:r>
            <a:r>
              <a:rPr lang="pt-PT" sz="3600" dirty="0" err="1">
                <a:solidFill>
                  <a:srgbClr val="36A9E1"/>
                </a:solidFill>
              </a:rPr>
              <a:t>Tax</a:t>
            </a:r>
            <a:r>
              <a:rPr lang="pt-PT" sz="3600" dirty="0">
                <a:solidFill>
                  <a:srgbClr val="36A9E1"/>
                </a:solidFill>
              </a:rPr>
              <a:t> revenues </a:t>
            </a:r>
          </a:p>
          <a:p>
            <a:r>
              <a:rPr lang="pt-P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5751D-91BA-447D-BDDB-7F1951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781C1BF-FE89-4079-98D3-64D483BED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05099"/>
              </p:ext>
            </p:extLst>
          </p:nvPr>
        </p:nvGraphicFramePr>
        <p:xfrm>
          <a:off x="296798" y="3201538"/>
          <a:ext cx="5616322" cy="302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C5AF7A-6D53-40EE-83F3-C24815F74E93}"/>
              </a:ext>
            </a:extLst>
          </p:cNvPr>
          <p:cNvCxnSpPr>
            <a:cxnSpLocks/>
          </p:cNvCxnSpPr>
          <p:nvPr/>
        </p:nvCxnSpPr>
        <p:spPr>
          <a:xfrm flipV="1">
            <a:off x="1899920" y="4028785"/>
            <a:ext cx="2580640" cy="127473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20350E-A420-4125-AADA-49E3C9A75039}"/>
              </a:ext>
            </a:extLst>
          </p:cNvPr>
          <p:cNvSpPr txBox="1"/>
          <p:nvPr/>
        </p:nvSpPr>
        <p:spPr>
          <a:xfrm>
            <a:off x="2082800" y="4200585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+mj-lt"/>
              </a:rPr>
              <a:t>+18%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6447B06-9525-42D2-BE6D-4E4ACC642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5224"/>
              </p:ext>
            </p:extLst>
          </p:nvPr>
        </p:nvGraphicFramePr>
        <p:xfrm>
          <a:off x="6083682" y="3217042"/>
          <a:ext cx="48768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218A7D-2CEB-4E86-BED9-4D454C07B3E4}"/>
              </a:ext>
            </a:extLst>
          </p:cNvPr>
          <p:cNvCxnSpPr>
            <a:cxnSpLocks/>
          </p:cNvCxnSpPr>
          <p:nvPr/>
        </p:nvCxnSpPr>
        <p:spPr>
          <a:xfrm flipV="1">
            <a:off x="7589520" y="3962401"/>
            <a:ext cx="2191201" cy="137159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E9991E-F979-4A92-A04A-2B1AF90897B0}"/>
              </a:ext>
            </a:extLst>
          </p:cNvPr>
          <p:cNvSpPr txBox="1"/>
          <p:nvPr/>
        </p:nvSpPr>
        <p:spPr>
          <a:xfrm>
            <a:off x="7416800" y="4284708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+mj-lt"/>
              </a:rPr>
              <a:t>+16%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D444CC-56BF-4766-B60E-63CAECAC1695}"/>
              </a:ext>
            </a:extLst>
          </p:cNvPr>
          <p:cNvSpPr txBox="1"/>
          <p:nvPr/>
        </p:nvSpPr>
        <p:spPr>
          <a:xfrm>
            <a:off x="8359522" y="2447804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+mj-lt"/>
              </a:rPr>
              <a:t>2011-2019: </a:t>
            </a:r>
            <a:r>
              <a:rPr lang="pt-PT" sz="4800" b="1" dirty="0">
                <a:solidFill>
                  <a:srgbClr val="FF0000"/>
                </a:solidFill>
                <a:latin typeface="+mj-lt"/>
              </a:rPr>
              <a:t>+37%</a:t>
            </a:r>
          </a:p>
        </p:txBody>
      </p:sp>
    </p:spTree>
    <p:extLst>
      <p:ext uri="{BB962C8B-B14F-4D97-AF65-F5344CB8AC3E}">
        <p14:creationId xmlns:p14="http://schemas.microsoft.com/office/powerpoint/2010/main" val="32277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9" y="1263600"/>
            <a:ext cx="10392818" cy="286232"/>
          </a:xfrm>
        </p:spPr>
        <p:txBody>
          <a:bodyPr/>
          <a:lstStyle/>
          <a:p>
            <a:r>
              <a:rPr lang="pt-PT" sz="3600" dirty="0" err="1">
                <a:solidFill>
                  <a:srgbClr val="36A9E1"/>
                </a:solidFill>
              </a:rPr>
              <a:t>Tax</a:t>
            </a:r>
            <a:r>
              <a:rPr lang="pt-PT" sz="3600" dirty="0">
                <a:solidFill>
                  <a:srgbClr val="36A9E1"/>
                </a:solidFill>
              </a:rPr>
              <a:t> revenues: CIT VS. GDP </a:t>
            </a:r>
          </a:p>
          <a:p>
            <a:r>
              <a:rPr lang="pt-P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5751D-91BA-447D-BDDB-7F1951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pic>
        <p:nvPicPr>
          <p:cNvPr id="6" name="Gráfico 2">
            <a:extLst>
              <a:ext uri="{FF2B5EF4-FFF2-40B4-BE49-F238E27FC236}">
                <a16:creationId xmlns:a16="http://schemas.microsoft.com/office/drawing/2014/main" id="{44DE7CB9-44B8-4EA6-A31A-C6E636241F0D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6"/>
          <a:stretch/>
        </p:blipFill>
        <p:spPr bwMode="auto">
          <a:xfrm>
            <a:off x="5865778" y="2733472"/>
            <a:ext cx="5877421" cy="379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áfico 1">
            <a:extLst>
              <a:ext uri="{FF2B5EF4-FFF2-40B4-BE49-F238E27FC236}">
                <a16:creationId xmlns:a16="http://schemas.microsoft.com/office/drawing/2014/main" id="{9B81B5AC-2ACC-4A3D-AF36-B7D07699EE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/>
          <a:stretch/>
        </p:blipFill>
        <p:spPr bwMode="auto">
          <a:xfrm>
            <a:off x="196751" y="2461098"/>
            <a:ext cx="5669026" cy="40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551C4-D253-4CC5-909E-3411B35F9944}"/>
              </a:ext>
            </a:extLst>
          </p:cNvPr>
          <p:cNvSpPr txBox="1"/>
          <p:nvPr/>
        </p:nvSpPr>
        <p:spPr>
          <a:xfrm>
            <a:off x="1100554" y="2291821"/>
            <a:ext cx="3627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Before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e-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invoicing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reform</a:t>
            </a:r>
            <a:endParaRPr lang="pt-PT" sz="1600" b="1" cap="all" spc="5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E0E84-820C-4BD4-827A-C90523D496B3}"/>
              </a:ext>
            </a:extLst>
          </p:cNvPr>
          <p:cNvSpPr txBox="1"/>
          <p:nvPr/>
        </p:nvSpPr>
        <p:spPr>
          <a:xfrm>
            <a:off x="6990943" y="2258731"/>
            <a:ext cx="3627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After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e-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invoicing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reform</a:t>
            </a:r>
            <a:endParaRPr lang="pt-PT" sz="1600" b="1" cap="all" spc="5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119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9" y="1263600"/>
            <a:ext cx="10665192" cy="313932"/>
          </a:xfrm>
        </p:spPr>
        <p:txBody>
          <a:bodyPr/>
          <a:lstStyle/>
          <a:p>
            <a:r>
              <a:rPr lang="pt-PT" sz="3600" dirty="0" err="1">
                <a:solidFill>
                  <a:srgbClr val="36A9E1"/>
                </a:solidFill>
              </a:rPr>
              <a:t>Tax</a:t>
            </a:r>
            <a:r>
              <a:rPr lang="pt-PT" sz="3600" dirty="0">
                <a:solidFill>
                  <a:srgbClr val="36A9E1"/>
                </a:solidFill>
              </a:rPr>
              <a:t> revenues: VAT VS. </a:t>
            </a:r>
            <a:r>
              <a:rPr lang="pt-PT" sz="3600" dirty="0" err="1">
                <a:solidFill>
                  <a:srgbClr val="36A9E1"/>
                </a:solidFill>
              </a:rPr>
              <a:t>Consumption</a:t>
            </a:r>
            <a:endParaRPr lang="pt-PT" sz="3600" dirty="0">
              <a:solidFill>
                <a:srgbClr val="36A9E1"/>
              </a:solidFill>
            </a:endParaRPr>
          </a:p>
          <a:p>
            <a:r>
              <a:rPr lang="pt-P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5751D-91BA-447D-BDDB-7F1951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pic>
        <p:nvPicPr>
          <p:cNvPr id="8" name="Gráfico 2">
            <a:extLst>
              <a:ext uri="{FF2B5EF4-FFF2-40B4-BE49-F238E27FC236}">
                <a16:creationId xmlns:a16="http://schemas.microsoft.com/office/drawing/2014/main" id="{709C7BC0-86F7-4087-A722-05E47ACF327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/>
          <a:stretch/>
        </p:blipFill>
        <p:spPr bwMode="auto">
          <a:xfrm>
            <a:off x="5739319" y="2630375"/>
            <a:ext cx="6322979" cy="40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áfico 1">
            <a:extLst>
              <a:ext uri="{FF2B5EF4-FFF2-40B4-BE49-F238E27FC236}">
                <a16:creationId xmlns:a16="http://schemas.microsoft.com/office/drawing/2014/main" id="{2C272A97-9B27-49EF-AC12-23E610AFF4A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/>
          <a:stretch/>
        </p:blipFill>
        <p:spPr bwMode="auto">
          <a:xfrm>
            <a:off x="77822" y="2630374"/>
            <a:ext cx="5661497" cy="406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043D2B-92A2-4448-A404-31778CA0CFF6}"/>
              </a:ext>
            </a:extLst>
          </p:cNvPr>
          <p:cNvSpPr txBox="1"/>
          <p:nvPr/>
        </p:nvSpPr>
        <p:spPr>
          <a:xfrm>
            <a:off x="1100554" y="2291821"/>
            <a:ext cx="3627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Before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e-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invoicing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reform</a:t>
            </a:r>
            <a:endParaRPr lang="pt-PT" sz="1600" b="1" cap="all" spc="5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17913-4F6F-4452-99A9-22C0503978D2}"/>
              </a:ext>
            </a:extLst>
          </p:cNvPr>
          <p:cNvSpPr txBox="1"/>
          <p:nvPr/>
        </p:nvSpPr>
        <p:spPr>
          <a:xfrm>
            <a:off x="6990943" y="2258731"/>
            <a:ext cx="3627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After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e-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invoicing</a:t>
            </a:r>
            <a:r>
              <a:rPr lang="pt-PT" sz="1600" b="1" cap="all" spc="50" dirty="0">
                <a:solidFill>
                  <a:srgbClr val="00B0F0"/>
                </a:solidFill>
                <a:latin typeface="+mj-lt"/>
              </a:rPr>
              <a:t> </a:t>
            </a:r>
            <a:r>
              <a:rPr lang="pt-PT" sz="1600" b="1" cap="all" spc="50" dirty="0" err="1">
                <a:solidFill>
                  <a:srgbClr val="00B0F0"/>
                </a:solidFill>
                <a:latin typeface="+mj-lt"/>
              </a:rPr>
              <a:t>reform</a:t>
            </a:r>
            <a:endParaRPr lang="pt-PT" sz="1600" b="1" cap="all" spc="5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54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10594720" cy="313932"/>
          </a:xfrm>
        </p:spPr>
        <p:txBody>
          <a:bodyPr/>
          <a:lstStyle/>
          <a:p>
            <a:r>
              <a:rPr lang="pt-PT" sz="3600" dirty="0">
                <a:solidFill>
                  <a:srgbClr val="36A9E1"/>
                </a:solidFill>
              </a:rPr>
              <a:t>PORTUGUESE VAT </a:t>
            </a:r>
            <a:r>
              <a:rPr lang="pt-PT" sz="3600" dirty="0" err="1">
                <a:solidFill>
                  <a:srgbClr val="36A9E1"/>
                </a:solidFill>
              </a:rPr>
              <a:t>GAp</a:t>
            </a:r>
            <a:endParaRPr lang="pt-PT" sz="3600" dirty="0">
              <a:solidFill>
                <a:srgbClr val="36A9E1"/>
              </a:solidFill>
            </a:endParaRPr>
          </a:p>
          <a:p>
            <a:r>
              <a:rPr lang="pt-P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5751D-91BA-447D-BDDB-7F1951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E1158-E199-434B-8CC7-1881F0B27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55" t="22074" r="10028" b="53366"/>
          <a:stretch/>
        </p:blipFill>
        <p:spPr>
          <a:xfrm>
            <a:off x="0" y="2306320"/>
            <a:ext cx="9509917" cy="4510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B9C699-E25F-4E80-A944-4DC805D0363B}"/>
              </a:ext>
            </a:extLst>
          </p:cNvPr>
          <p:cNvSpPr txBox="1"/>
          <p:nvPr/>
        </p:nvSpPr>
        <p:spPr>
          <a:xfrm>
            <a:off x="8830800" y="1767711"/>
            <a:ext cx="336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Dropped</a:t>
            </a:r>
            <a:r>
              <a:rPr lang="pt-PT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PT" sz="3200" b="1" dirty="0" err="1">
                <a:solidFill>
                  <a:srgbClr val="FF0000"/>
                </a:solidFill>
                <a:latin typeface="+mj-lt"/>
              </a:rPr>
              <a:t>from</a:t>
            </a:r>
            <a:r>
              <a:rPr lang="pt-PT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pt-PT" sz="4400" b="1" dirty="0">
                <a:solidFill>
                  <a:srgbClr val="FF0000"/>
                </a:solidFill>
                <a:latin typeface="+mj-lt"/>
              </a:rPr>
              <a:t>16% to 10%</a:t>
            </a:r>
          </a:p>
        </p:txBody>
      </p:sp>
    </p:spTree>
    <p:extLst>
      <p:ext uri="{BB962C8B-B14F-4D97-AF65-F5344CB8AC3E}">
        <p14:creationId xmlns:p14="http://schemas.microsoft.com/office/powerpoint/2010/main" val="412060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6155C9-5FD9-49AB-AA27-4FB428D188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1808" y="2774444"/>
            <a:ext cx="6326251" cy="1421636"/>
          </a:xfrm>
        </p:spPr>
        <p:txBody>
          <a:bodyPr/>
          <a:lstStyle/>
          <a:p>
            <a:pPr algn="ctr"/>
            <a:r>
              <a:rPr lang="pt-PT" sz="3600" dirty="0" err="1">
                <a:solidFill>
                  <a:srgbClr val="36A9E1"/>
                </a:solidFill>
              </a:rPr>
              <a:t>Thank</a:t>
            </a:r>
            <a:r>
              <a:rPr lang="pt-PT" sz="3600" dirty="0">
                <a:solidFill>
                  <a:srgbClr val="36A9E1"/>
                </a:solidFill>
              </a:rPr>
              <a:t> </a:t>
            </a:r>
            <a:r>
              <a:rPr lang="pt-PT" sz="3600" dirty="0" err="1">
                <a:solidFill>
                  <a:srgbClr val="36A9E1"/>
                </a:solidFill>
              </a:rPr>
              <a:t>you</a:t>
            </a:r>
            <a:r>
              <a:rPr lang="pt-PT" sz="3600" dirty="0">
                <a:solidFill>
                  <a:srgbClr val="36A9E1"/>
                </a:solidFill>
              </a:rPr>
              <a:t> for </a:t>
            </a:r>
            <a:r>
              <a:rPr lang="pt-PT" sz="3600" dirty="0" err="1">
                <a:solidFill>
                  <a:srgbClr val="36A9E1"/>
                </a:solidFill>
              </a:rPr>
              <a:t>your</a:t>
            </a:r>
            <a:endParaRPr lang="pt-PT" sz="3600" dirty="0">
              <a:solidFill>
                <a:srgbClr val="36A9E1"/>
              </a:solidFill>
            </a:endParaRPr>
          </a:p>
          <a:p>
            <a:pPr algn="ctr"/>
            <a:r>
              <a:rPr lang="pt-PT" sz="3600" dirty="0">
                <a:solidFill>
                  <a:srgbClr val="36A9E1"/>
                </a:solidFill>
              </a:rPr>
              <a:t> </a:t>
            </a:r>
            <a:r>
              <a:rPr lang="pt-PT" sz="3600" dirty="0" err="1">
                <a:solidFill>
                  <a:srgbClr val="36A9E1"/>
                </a:solidFill>
              </a:rPr>
              <a:t>attention</a:t>
            </a:r>
            <a:endParaRPr lang="pt-PT" sz="3600" dirty="0">
              <a:solidFill>
                <a:srgbClr val="36A9E1"/>
              </a:solidFill>
            </a:endParaRPr>
          </a:p>
          <a:p>
            <a:endParaRPr lang="pt-PT" sz="3600" dirty="0">
              <a:solidFill>
                <a:srgbClr val="36A9E1"/>
              </a:solidFill>
            </a:endParaRPr>
          </a:p>
          <a:p>
            <a:r>
              <a:rPr lang="pt-PT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E5751D-91BA-447D-BDDB-7F1951E8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576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8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78D4-AF8B-4683-94ED-156186FB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1C1D73-3A6F-492E-A044-7A119FCA2CC3}"/>
              </a:ext>
            </a:extLst>
          </p:cNvPr>
          <p:cNvSpPr txBox="1">
            <a:spLocks/>
          </p:cNvSpPr>
          <p:nvPr/>
        </p:nvSpPr>
        <p:spPr bwMode="auto">
          <a:xfrm>
            <a:off x="-437025" y="2087111"/>
            <a:ext cx="6966011" cy="356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/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4297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082800" indent="-296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678113" indent="-2968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135313" indent="-29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592513" indent="-29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049713" indent="-29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506913" indent="-29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dirty="0">
                <a:latin typeface="+mn-lt"/>
              </a:rPr>
              <a:t>Public Deficit: </a:t>
            </a:r>
            <a:r>
              <a:rPr lang="pt-PT" altLang="pt-PT" sz="2800" b="1" dirty="0">
                <a:latin typeface="+mn-lt"/>
              </a:rPr>
              <a:t>11,3%</a:t>
            </a:r>
            <a:endParaRPr lang="pt-PT" altLang="pt-PT" b="1" dirty="0">
              <a:latin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dirty="0">
                <a:latin typeface="+mn-lt"/>
              </a:rPr>
              <a:t>Public Debt: </a:t>
            </a:r>
            <a:r>
              <a:rPr lang="pt-PT" altLang="pt-PT" sz="2800" b="1" dirty="0">
                <a:latin typeface="+mn-lt"/>
              </a:rPr>
              <a:t>111,4% </a:t>
            </a:r>
            <a:r>
              <a:rPr lang="pt-PT" altLang="pt-PT" sz="2800" b="1" dirty="0" err="1">
                <a:latin typeface="+mn-lt"/>
              </a:rPr>
              <a:t>of</a:t>
            </a:r>
            <a:r>
              <a:rPr lang="pt-PT" altLang="pt-PT" sz="2800" b="1" dirty="0">
                <a:latin typeface="+mn-lt"/>
              </a:rPr>
              <a:t> GDP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dirty="0">
                <a:latin typeface="+mn-lt"/>
              </a:rPr>
              <a:t>External Deficit: </a:t>
            </a:r>
            <a:r>
              <a:rPr lang="pt-PT" altLang="pt-PT" sz="2800" b="1" dirty="0">
                <a:latin typeface="+mn-lt"/>
              </a:rPr>
              <a:t>10%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dirty="0">
                <a:latin typeface="+mn-lt"/>
              </a:rPr>
              <a:t>Adjustment programe: 2011-2014</a:t>
            </a:r>
          </a:p>
          <a:p>
            <a:pPr lvl="3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dirty="0">
                <a:latin typeface="+mn-lt"/>
              </a:rPr>
              <a:t>Fiscal Consolidation</a:t>
            </a:r>
          </a:p>
          <a:p>
            <a:pPr lvl="4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dirty="0">
                <a:latin typeface="+mn-lt"/>
              </a:rPr>
              <a:t>Tackling Tax Fraud</a:t>
            </a:r>
          </a:p>
          <a:p>
            <a:pPr lvl="5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altLang="pt-PT" b="1" u="sng" dirty="0">
                <a:latin typeface="+mn-lt"/>
              </a:rPr>
              <a:t>E-INVOICING REFORM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F78D1A9-B977-411E-8FFB-3A02D9B8F82B}"/>
              </a:ext>
            </a:extLst>
          </p:cNvPr>
          <p:cNvSpPr txBox="1">
            <a:spLocks/>
          </p:cNvSpPr>
          <p:nvPr/>
        </p:nvSpPr>
        <p:spPr>
          <a:xfrm>
            <a:off x="1008000" y="1302456"/>
            <a:ext cx="5797246" cy="424732"/>
          </a:xfrm>
          <a:prstGeom prst="rect">
            <a:avLst/>
          </a:prstGeom>
        </p:spPr>
        <p:txBody>
          <a:bodyPr vert="horz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cap="all" spc="50" baseline="0" smtClean="0">
                <a:solidFill>
                  <a:srgbClr val="36A9E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PT"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err="1"/>
              <a:t>Reform</a:t>
            </a:r>
            <a:r>
              <a:rPr lang="pt-PT" sz="2400" dirty="0"/>
              <a:t> background</a:t>
            </a:r>
            <a:r>
              <a:rPr lang="pt-PT" dirty="0"/>
              <a:t>: </a:t>
            </a:r>
            <a:r>
              <a:rPr lang="pt-PT" sz="2400" dirty="0"/>
              <a:t>2011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69B25-B00E-4AD5-A312-51DB47F1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82" y="1355775"/>
            <a:ext cx="6381750" cy="4238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CADD4-1216-4BE6-90B6-8EA535ACF9DC}"/>
              </a:ext>
            </a:extLst>
          </p:cNvPr>
          <p:cNvSpPr txBox="1"/>
          <p:nvPr/>
        </p:nvSpPr>
        <p:spPr>
          <a:xfrm>
            <a:off x="5547712" y="5582800"/>
            <a:ext cx="536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Source: </a:t>
            </a:r>
            <a:r>
              <a:rPr lang="pt-PT" sz="1400" dirty="0">
                <a:hlinkClick r:id="rId4"/>
              </a:rPr>
              <a:t>http://www.sisnetwork.eu/about/success-stories/</a:t>
            </a:r>
            <a:r>
              <a:rPr lang="pt-PT" sz="1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571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937A76-67C6-42A5-AEDC-93903E3ED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800" y="2782669"/>
            <a:ext cx="901720" cy="64633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01.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7ACE2-C174-4D40-AD65-A4F3D71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82235E-E480-462B-A262-85E8D3CCD4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Imagem 3">
            <a:extLst>
              <a:ext uri="{FF2B5EF4-FFF2-40B4-BE49-F238E27FC236}">
                <a16:creationId xmlns:a16="http://schemas.microsoft.com/office/drawing/2014/main" id="{0B09CAAC-2C09-405F-990A-48F09B360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/>
          <a:stretch/>
        </p:blipFill>
        <p:spPr bwMode="auto">
          <a:xfrm>
            <a:off x="3929389" y="-12700"/>
            <a:ext cx="8261024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AD9FD87-F447-499F-BB0C-2DF2BF6D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00" y="3436400"/>
            <a:ext cx="5449361" cy="1323439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E-INVOICING REFORM</a:t>
            </a:r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7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uropean union flag">
            <a:extLst>
              <a:ext uri="{FF2B5EF4-FFF2-40B4-BE49-F238E27FC236}">
                <a16:creationId xmlns:a16="http://schemas.microsoft.com/office/drawing/2014/main" id="{7B1F693E-D30E-4D6C-93EE-E1BD0780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51" y="611686"/>
            <a:ext cx="2571930" cy="144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478D4-AF8B-4683-94ED-156186FB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2432A-DC5E-412A-B25D-2B5DE176D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00" y="1263600"/>
            <a:ext cx="7107300" cy="313932"/>
          </a:xfrm>
        </p:spPr>
        <p:txBody>
          <a:bodyPr/>
          <a:lstStyle/>
          <a:p>
            <a:r>
              <a:rPr lang="pt-PT" dirty="0"/>
              <a:t>1. </a:t>
            </a:r>
            <a:r>
              <a:rPr lang="pt-PT" dirty="0" err="1"/>
              <a:t>European</a:t>
            </a:r>
            <a:r>
              <a:rPr lang="pt-PT" dirty="0"/>
              <a:t> </a:t>
            </a:r>
            <a:r>
              <a:rPr lang="pt-PT" dirty="0" err="1"/>
              <a:t>cONTEXT</a:t>
            </a:r>
            <a:endParaRPr lang="pt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C2134-B761-417F-9837-C2CEAE74FD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8000" y="1533281"/>
            <a:ext cx="7860792" cy="590931"/>
          </a:xfrm>
        </p:spPr>
        <p:txBody>
          <a:bodyPr/>
          <a:lstStyle/>
          <a:p>
            <a:r>
              <a:rPr lang="pt-PT" dirty="0" err="1"/>
              <a:t>European</a:t>
            </a:r>
            <a:r>
              <a:rPr lang="pt-PT" dirty="0"/>
              <a:t> </a:t>
            </a:r>
            <a:r>
              <a:rPr lang="pt-PT" dirty="0" err="1"/>
              <a:t>efforts</a:t>
            </a:r>
            <a:r>
              <a:rPr lang="pt-PT" dirty="0"/>
              <a:t> to </a:t>
            </a:r>
            <a:r>
              <a:rPr lang="pt-PT" dirty="0" err="1"/>
              <a:t>fight</a:t>
            </a:r>
            <a:r>
              <a:rPr lang="pt-PT" dirty="0"/>
              <a:t> </a:t>
            </a:r>
            <a:r>
              <a:rPr lang="pt-PT" dirty="0" err="1"/>
              <a:t>tax</a:t>
            </a:r>
            <a:r>
              <a:rPr lang="pt-PT" dirty="0"/>
              <a:t> </a:t>
            </a:r>
            <a:r>
              <a:rPr lang="pt-PT" dirty="0" err="1"/>
              <a:t>fraud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evasion</a:t>
            </a:r>
            <a:endParaRPr lang="pt-PT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E52BEC-169D-49CF-BD34-4BB7C46CD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027170"/>
              </p:ext>
            </p:extLst>
          </p:nvPr>
        </p:nvGraphicFramePr>
        <p:xfrm>
          <a:off x="402105" y="1847213"/>
          <a:ext cx="10799858" cy="144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B531493-643B-4FEE-B671-B72D3B7EE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63097"/>
              </p:ext>
            </p:extLst>
          </p:nvPr>
        </p:nvGraphicFramePr>
        <p:xfrm>
          <a:off x="461665" y="3325475"/>
          <a:ext cx="1070646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56">
                  <a:extLst>
                    <a:ext uri="{9D8B030D-6E8A-4147-A177-3AD203B41FA5}">
                      <a16:colId xmlns:a16="http://schemas.microsoft.com/office/drawing/2014/main" val="2205444151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val="2777462827"/>
                    </a:ext>
                  </a:extLst>
                </a:gridCol>
                <a:gridCol w="2690420">
                  <a:extLst>
                    <a:ext uri="{9D8B030D-6E8A-4147-A177-3AD203B41FA5}">
                      <a16:colId xmlns:a16="http://schemas.microsoft.com/office/drawing/2014/main" val="1930752625"/>
                    </a:ext>
                  </a:extLst>
                </a:gridCol>
                <a:gridCol w="2107029">
                  <a:extLst>
                    <a:ext uri="{9D8B030D-6E8A-4147-A177-3AD203B41FA5}">
                      <a16:colId xmlns:a16="http://schemas.microsoft.com/office/drawing/2014/main" val="1925100005"/>
                    </a:ext>
                  </a:extLst>
                </a:gridCol>
                <a:gridCol w="2107029">
                  <a:extLst>
                    <a:ext uri="{9D8B030D-6E8A-4147-A177-3AD203B41FA5}">
                      <a16:colId xmlns:a16="http://schemas.microsoft.com/office/drawing/2014/main" val="772277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PT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Models</a:t>
                      </a:r>
                      <a:endParaRPr lang="pt-PT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dirty="0"/>
                        <a:t>1</a:t>
                      </a:r>
                    </a:p>
                    <a:p>
                      <a:pPr algn="ctr"/>
                      <a:r>
                        <a:rPr lang="pt-PT" dirty="0"/>
                        <a:t>Split payment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pt-PT" dirty="0"/>
                        <a:t>Data warehouse model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pt-PT" dirty="0"/>
                        <a:t>Certified taxable person model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/>
                        <a:t>Central monitoring </a:t>
                      </a:r>
                      <a:r>
                        <a:rPr lang="pt-PT" dirty="0" err="1"/>
                        <a:t>database</a:t>
                      </a:r>
                      <a:r>
                        <a:rPr lang="pt-PT" dirty="0"/>
                        <a:t>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err="1"/>
                        <a:t>Bank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splits</a:t>
                      </a:r>
                      <a:r>
                        <a:rPr lang="pt-PT" sz="1600" dirty="0"/>
                        <a:t> the </a:t>
                      </a:r>
                      <a:r>
                        <a:rPr lang="pt-PT" sz="1600" dirty="0" err="1"/>
                        <a:t>payment</a:t>
                      </a: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The taxable </a:t>
                      </a:r>
                      <a:r>
                        <a:rPr lang="pt-PT" sz="1600" dirty="0" err="1"/>
                        <a:t>amount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is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paid</a:t>
                      </a:r>
                      <a:r>
                        <a:rPr lang="pt-PT" sz="1600" dirty="0"/>
                        <a:t> to the </a:t>
                      </a:r>
                      <a:r>
                        <a:rPr lang="pt-PT" sz="1600" dirty="0" err="1"/>
                        <a:t>supplier</a:t>
                      </a: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The VAT </a:t>
                      </a:r>
                      <a:r>
                        <a:rPr lang="pt-PT" sz="1600" dirty="0" err="1"/>
                        <a:t>amount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transferred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directly</a:t>
                      </a:r>
                      <a:r>
                        <a:rPr lang="pt-PT" sz="1600" dirty="0"/>
                        <a:t> to the </a:t>
                      </a:r>
                      <a:r>
                        <a:rPr lang="pt-PT" sz="1600" dirty="0" err="1"/>
                        <a:t>tax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authority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err="1"/>
                        <a:t>Company</a:t>
                      </a:r>
                      <a:r>
                        <a:rPr lang="pt-PT" sz="1600" dirty="0"/>
                        <a:t> uploads </a:t>
                      </a:r>
                      <a:r>
                        <a:rPr lang="pt-PT" sz="1600" dirty="0" err="1"/>
                        <a:t>predefined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transaction</a:t>
                      </a:r>
                      <a:r>
                        <a:rPr lang="pt-PT" sz="1600" dirty="0"/>
                        <a:t> data </a:t>
                      </a:r>
                      <a:r>
                        <a:rPr lang="pt-PT" sz="1600" dirty="0" err="1"/>
                        <a:t>into</a:t>
                      </a:r>
                      <a:r>
                        <a:rPr lang="pt-PT" sz="1600" dirty="0"/>
                        <a:t> a secure VAT data </a:t>
                      </a:r>
                      <a:r>
                        <a:rPr lang="pt-PT" sz="1600" dirty="0" err="1"/>
                        <a:t>warehouse</a:t>
                      </a: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err="1"/>
                        <a:t>Company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maintains</a:t>
                      </a:r>
                      <a:r>
                        <a:rPr lang="pt-PT" sz="1600" dirty="0"/>
                        <a:t> the </a:t>
                      </a:r>
                      <a:r>
                        <a:rPr lang="pt-PT" sz="1600" dirty="0" err="1"/>
                        <a:t>database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and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accessible</a:t>
                      </a:r>
                      <a:r>
                        <a:rPr lang="pt-PT" sz="1600" dirty="0"/>
                        <a:t> to the </a:t>
                      </a:r>
                      <a:r>
                        <a:rPr lang="pt-PT" sz="1600" dirty="0" err="1"/>
                        <a:t>tax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authority</a:t>
                      </a:r>
                      <a:endParaRPr lang="pt-PT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VAT </a:t>
                      </a:r>
                      <a:r>
                        <a:rPr lang="pt-PT" sz="1600" dirty="0" err="1"/>
                        <a:t>compliance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process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and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internal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controls</a:t>
                      </a:r>
                      <a:r>
                        <a:rPr lang="pt-PT" sz="1600" dirty="0"/>
                        <a:t> are </a:t>
                      </a:r>
                      <a:r>
                        <a:rPr lang="pt-PT" sz="1600" dirty="0" err="1"/>
                        <a:t>certified</a:t>
                      </a: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 err="1"/>
                        <a:t>Invoice</a:t>
                      </a:r>
                      <a:r>
                        <a:rPr lang="pt-PT" sz="1600" dirty="0"/>
                        <a:t> data </a:t>
                      </a:r>
                      <a:r>
                        <a:rPr lang="pt-PT" sz="1600" dirty="0" err="1"/>
                        <a:t>is</a:t>
                      </a:r>
                      <a:r>
                        <a:rPr lang="pt-PT" sz="1600" dirty="0"/>
                        <a:t> </a:t>
                      </a:r>
                      <a:r>
                        <a:rPr lang="pt-PT" sz="1600" dirty="0" err="1"/>
                        <a:t>sent</a:t>
                      </a:r>
                      <a:r>
                        <a:rPr lang="pt-PT" sz="1600" dirty="0"/>
                        <a:t> in real time to a central VAT monitoring </a:t>
                      </a:r>
                      <a:r>
                        <a:rPr lang="pt-PT" sz="1600" dirty="0" err="1"/>
                        <a:t>database</a:t>
                      </a:r>
                      <a:endParaRPr lang="pt-P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95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64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78D4-AF8B-4683-94ED-156186FB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2432A-DC5E-412A-B25D-2B5DE176D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9" y="1263600"/>
            <a:ext cx="10488583" cy="313932"/>
          </a:xfrm>
        </p:spPr>
        <p:txBody>
          <a:bodyPr/>
          <a:lstStyle/>
          <a:p>
            <a:r>
              <a:rPr lang="pt-PT" dirty="0"/>
              <a:t>2. Portuguese E-</a:t>
            </a:r>
            <a:r>
              <a:rPr lang="pt-PT" dirty="0" err="1"/>
              <a:t>invoicing</a:t>
            </a:r>
            <a:r>
              <a:rPr lang="pt-PT" dirty="0"/>
              <a:t> REFORM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2447A-8EA9-46FE-839B-1191EC9B69CE}"/>
              </a:ext>
            </a:extLst>
          </p:cNvPr>
          <p:cNvSpPr txBox="1"/>
          <p:nvPr/>
        </p:nvSpPr>
        <p:spPr>
          <a:xfrm>
            <a:off x="1389740" y="1705205"/>
            <a:ext cx="7789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 2 – Implementation of the Standard Auditing File System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 3 – Certified invoicing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Model 4 – Central VAT monitoring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D764E3-D79B-408E-A1D9-ADF747CC8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957608"/>
              </p:ext>
            </p:extLst>
          </p:nvPr>
        </p:nvGraphicFramePr>
        <p:xfrm>
          <a:off x="319596" y="2046837"/>
          <a:ext cx="11248008" cy="138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5647B46-4F2C-43E9-B17C-A8E3B6C77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607616"/>
              </p:ext>
            </p:extLst>
          </p:nvPr>
        </p:nvGraphicFramePr>
        <p:xfrm>
          <a:off x="319596" y="3704268"/>
          <a:ext cx="11248008" cy="138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0898235-6417-441B-AEB9-DA01C1DDC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653388"/>
              </p:ext>
            </p:extLst>
          </p:nvPr>
        </p:nvGraphicFramePr>
        <p:xfrm>
          <a:off x="319596" y="5430620"/>
          <a:ext cx="11248008" cy="138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3ADB47-D7D6-4E23-B7D4-D830085601FC}"/>
              </a:ext>
            </a:extLst>
          </p:cNvPr>
          <p:cNvSpPr/>
          <p:nvPr/>
        </p:nvSpPr>
        <p:spPr>
          <a:xfrm>
            <a:off x="447675" y="2046837"/>
            <a:ext cx="942065" cy="131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8C7EFF-6EA2-42FF-9572-252D1C699C4E}"/>
              </a:ext>
            </a:extLst>
          </p:cNvPr>
          <p:cNvSpPr/>
          <p:nvPr/>
        </p:nvSpPr>
        <p:spPr>
          <a:xfrm>
            <a:off x="447674" y="3738728"/>
            <a:ext cx="942065" cy="131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10F1D3-C7CB-4698-AD9A-81490A127046}"/>
              </a:ext>
            </a:extLst>
          </p:cNvPr>
          <p:cNvSpPr/>
          <p:nvPr/>
        </p:nvSpPr>
        <p:spPr>
          <a:xfrm>
            <a:off x="447674" y="5465080"/>
            <a:ext cx="942065" cy="131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3A198-A1A5-460F-B19E-1F56A6BF5796}"/>
              </a:ext>
            </a:extLst>
          </p:cNvPr>
          <p:cNvSpPr txBox="1"/>
          <p:nvPr/>
        </p:nvSpPr>
        <p:spPr>
          <a:xfrm>
            <a:off x="492737" y="2475369"/>
            <a:ext cx="8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2009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6C13F-BA46-4421-9524-19A801BA1212}"/>
              </a:ext>
            </a:extLst>
          </p:cNvPr>
          <p:cNvSpPr txBox="1"/>
          <p:nvPr/>
        </p:nvSpPr>
        <p:spPr>
          <a:xfrm>
            <a:off x="508382" y="4167260"/>
            <a:ext cx="8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2010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390C4-2B4A-465A-952B-3835EBCB6CDE}"/>
              </a:ext>
            </a:extLst>
          </p:cNvPr>
          <p:cNvSpPr txBox="1"/>
          <p:nvPr/>
        </p:nvSpPr>
        <p:spPr>
          <a:xfrm>
            <a:off x="517376" y="5893612"/>
            <a:ext cx="8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2013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Resultado de imagem para portuguese flag">
            <a:extLst>
              <a:ext uri="{FF2B5EF4-FFF2-40B4-BE49-F238E27FC236}">
                <a16:creationId xmlns:a16="http://schemas.microsoft.com/office/drawing/2014/main" id="{895258C6-570D-4FA1-ABEA-B6FE8BFD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08" y="446405"/>
            <a:ext cx="2783595" cy="15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5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78D4-AF8B-4683-94ED-156186FB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2432A-DC5E-412A-B25D-2B5DE176D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817" y="1264328"/>
            <a:ext cx="10488583" cy="313932"/>
          </a:xfrm>
        </p:spPr>
        <p:txBody>
          <a:bodyPr>
            <a:noAutofit/>
          </a:bodyPr>
          <a:lstStyle/>
          <a:p>
            <a:r>
              <a:rPr lang="pt-PT" dirty="0"/>
              <a:t>2. Portuguese E-</a:t>
            </a:r>
            <a:r>
              <a:rPr lang="pt-PT" dirty="0" err="1"/>
              <a:t>invoicing</a:t>
            </a:r>
            <a:r>
              <a:rPr lang="pt-PT" dirty="0"/>
              <a:t> REFORM</a:t>
            </a:r>
          </a:p>
          <a:p>
            <a:r>
              <a:rPr lang="pt-PT" dirty="0" err="1">
                <a:solidFill>
                  <a:srgbClr val="00B0F0"/>
                </a:solidFill>
              </a:rPr>
              <a:t>Four</a:t>
            </a: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 err="1">
                <a:solidFill>
                  <a:srgbClr val="00B0F0"/>
                </a:solidFill>
              </a:rPr>
              <a:t>adDitional</a:t>
            </a: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 err="1">
                <a:solidFill>
                  <a:srgbClr val="00B0F0"/>
                </a:solidFill>
              </a:rPr>
              <a:t>measures</a:t>
            </a:r>
            <a:endParaRPr lang="pt-PT" dirty="0">
              <a:solidFill>
                <a:srgbClr val="00B0F0"/>
              </a:solidFill>
            </a:endParaRPr>
          </a:p>
          <a:p>
            <a:endParaRPr lang="pt-PT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 err="1">
                <a:solidFill>
                  <a:srgbClr val="00B0F0"/>
                </a:solidFill>
              </a:rPr>
              <a:t>Mandatory</a:t>
            </a: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 err="1">
                <a:solidFill>
                  <a:srgbClr val="00B0F0"/>
                </a:solidFill>
              </a:rPr>
              <a:t>invoices</a:t>
            </a:r>
            <a:endParaRPr lang="pt-PT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All</a:t>
            </a:r>
            <a:r>
              <a:rPr lang="pt-PT" dirty="0"/>
              <a:t> VAT taxable </a:t>
            </a:r>
            <a:r>
              <a:rPr lang="pt-PT" dirty="0" err="1"/>
              <a:t>transactions</a:t>
            </a:r>
            <a:r>
              <a:rPr lang="pt-PT" dirty="0"/>
              <a:t> must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documented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invoice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B0F0"/>
                </a:solidFill>
              </a:rPr>
              <a:t>Tax </a:t>
            </a:r>
            <a:r>
              <a:rPr lang="pt-PT" dirty="0" err="1">
                <a:solidFill>
                  <a:srgbClr val="00B0F0"/>
                </a:solidFill>
              </a:rPr>
              <a:t>benefit</a:t>
            </a:r>
            <a:r>
              <a:rPr lang="pt-PT" dirty="0">
                <a:solidFill>
                  <a:srgbClr val="00B0F0"/>
                </a:solidFill>
              </a:rPr>
              <a:t> for </a:t>
            </a:r>
            <a:r>
              <a:rPr lang="pt-PT" dirty="0" err="1">
                <a:solidFill>
                  <a:srgbClr val="00B0F0"/>
                </a:solidFill>
              </a:rPr>
              <a:t>requesting</a:t>
            </a:r>
            <a:r>
              <a:rPr lang="pt-PT" dirty="0">
                <a:solidFill>
                  <a:srgbClr val="00B0F0"/>
                </a:solidFill>
              </a:rPr>
              <a:t> </a:t>
            </a:r>
            <a:r>
              <a:rPr lang="pt-PT" dirty="0" err="1">
                <a:solidFill>
                  <a:srgbClr val="00B0F0"/>
                </a:solidFill>
              </a:rPr>
              <a:t>invoices</a:t>
            </a:r>
            <a:r>
              <a:rPr lang="pt-PT" dirty="0">
                <a:solidFill>
                  <a:srgbClr val="00B0F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Invoice</a:t>
            </a:r>
            <a:r>
              <a:rPr lang="pt-PT" dirty="0"/>
              <a:t> issued </a:t>
            </a:r>
            <a:r>
              <a:rPr lang="pt-PT" dirty="0" err="1"/>
              <a:t>entitled</a:t>
            </a:r>
            <a:r>
              <a:rPr lang="pt-PT" dirty="0"/>
              <a:t> to a 15% </a:t>
            </a:r>
            <a:r>
              <a:rPr lang="pt-PT" dirty="0" err="1"/>
              <a:t>refund</a:t>
            </a:r>
            <a:r>
              <a:rPr lang="pt-PT" dirty="0"/>
              <a:t> of VAT </a:t>
            </a:r>
            <a:r>
              <a:rPr lang="pt-PT" dirty="0" err="1"/>
              <a:t>paid</a:t>
            </a:r>
            <a:r>
              <a:rPr lang="pt-PT" dirty="0"/>
              <a:t> </a:t>
            </a:r>
            <a:r>
              <a:rPr lang="pt-PT" dirty="0" err="1"/>
              <a:t>against</a:t>
            </a:r>
            <a:r>
              <a:rPr lang="pt-PT" dirty="0"/>
              <a:t> PIT </a:t>
            </a:r>
            <a:r>
              <a:rPr lang="pt-PT" dirty="0" err="1"/>
              <a:t>assessed</a:t>
            </a:r>
            <a:r>
              <a:rPr lang="pt-PT" dirty="0"/>
              <a:t> in the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year</a:t>
            </a:r>
            <a:r>
              <a:rPr lang="pt-PT" dirty="0"/>
              <a:t> (</a:t>
            </a:r>
            <a:r>
              <a:rPr lang="pt-PT" dirty="0" err="1"/>
              <a:t>up</a:t>
            </a:r>
            <a:r>
              <a:rPr lang="pt-PT" dirty="0"/>
              <a:t> to € 500 per </a:t>
            </a:r>
            <a:r>
              <a:rPr lang="pt-PT" dirty="0" err="1"/>
              <a:t>households</a:t>
            </a:r>
            <a:r>
              <a:rPr lang="pt-PT" dirty="0"/>
              <a:t>)</a:t>
            </a:r>
          </a:p>
          <a:p>
            <a:pPr lvl="1"/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B0F0"/>
                </a:solidFill>
              </a:rPr>
              <a:t>Tax </a:t>
            </a:r>
            <a:r>
              <a:rPr lang="pt-PT" dirty="0" err="1">
                <a:solidFill>
                  <a:srgbClr val="00B0F0"/>
                </a:solidFill>
              </a:rPr>
              <a:t>lottery</a:t>
            </a:r>
            <a:endParaRPr lang="pt-PT" dirty="0">
              <a:solidFill>
                <a:srgbClr val="00B0F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Weekly</a:t>
            </a:r>
            <a:r>
              <a:rPr lang="pt-PT" dirty="0"/>
              <a:t> </a:t>
            </a:r>
            <a:r>
              <a:rPr lang="pt-PT" dirty="0" err="1"/>
              <a:t>lottery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Each</a:t>
            </a:r>
            <a:r>
              <a:rPr lang="pt-PT" dirty="0"/>
              <a:t> 10€  </a:t>
            </a:r>
            <a:r>
              <a:rPr lang="pt-PT" dirty="0" err="1"/>
              <a:t>entitles</a:t>
            </a:r>
            <a:r>
              <a:rPr lang="pt-PT" dirty="0"/>
              <a:t> a participation coupon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Prize</a:t>
            </a:r>
            <a:r>
              <a:rPr lang="pt-PT" dirty="0"/>
              <a:t>: </a:t>
            </a:r>
            <a:r>
              <a:rPr lang="pt-PT" dirty="0" err="1"/>
              <a:t>Cars</a:t>
            </a:r>
            <a:r>
              <a:rPr lang="pt-PT" dirty="0"/>
              <a:t> / </a:t>
            </a:r>
            <a:r>
              <a:rPr lang="pt-PT" dirty="0" err="1"/>
              <a:t>Treasury</a:t>
            </a:r>
            <a:r>
              <a:rPr lang="pt-PT" dirty="0"/>
              <a:t> </a:t>
            </a:r>
            <a:r>
              <a:rPr lang="pt-PT" dirty="0" err="1"/>
              <a:t>Bills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B0F0"/>
                </a:solidFill>
              </a:rPr>
              <a:t>Transport </a:t>
            </a:r>
            <a:r>
              <a:rPr lang="pt-PT" dirty="0" err="1">
                <a:solidFill>
                  <a:srgbClr val="00B0F0"/>
                </a:solidFill>
              </a:rPr>
              <a:t>electronic</a:t>
            </a:r>
            <a:r>
              <a:rPr lang="pt-PT" dirty="0">
                <a:solidFill>
                  <a:srgbClr val="00B0F0"/>
                </a:solidFill>
              </a:rPr>
              <a:t>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goods</a:t>
            </a:r>
            <a:r>
              <a:rPr lang="pt-PT" dirty="0"/>
              <a:t> </a:t>
            </a:r>
            <a:r>
              <a:rPr lang="pt-PT" dirty="0" err="1"/>
              <a:t>transported</a:t>
            </a:r>
            <a:r>
              <a:rPr lang="pt-PT" dirty="0"/>
              <a:t> must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accompanied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electronic</a:t>
            </a:r>
            <a:r>
              <a:rPr lang="pt-PT" dirty="0"/>
              <a:t> </a:t>
            </a:r>
            <a:r>
              <a:rPr lang="pt-PT" dirty="0" err="1"/>
              <a:t>document</a:t>
            </a:r>
            <a:endParaRPr lang="pt-P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3A198-A1A5-460F-B19E-1F56A6BF5796}"/>
              </a:ext>
            </a:extLst>
          </p:cNvPr>
          <p:cNvSpPr txBox="1"/>
          <p:nvPr/>
        </p:nvSpPr>
        <p:spPr>
          <a:xfrm>
            <a:off x="492737" y="2475369"/>
            <a:ext cx="8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2009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6C13F-BA46-4421-9524-19A801BA1212}"/>
              </a:ext>
            </a:extLst>
          </p:cNvPr>
          <p:cNvSpPr txBox="1"/>
          <p:nvPr/>
        </p:nvSpPr>
        <p:spPr>
          <a:xfrm>
            <a:off x="508382" y="4167260"/>
            <a:ext cx="8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2010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390C4-2B4A-465A-952B-3835EBCB6CDE}"/>
              </a:ext>
            </a:extLst>
          </p:cNvPr>
          <p:cNvSpPr txBox="1"/>
          <p:nvPr/>
        </p:nvSpPr>
        <p:spPr>
          <a:xfrm>
            <a:off x="517376" y="5893612"/>
            <a:ext cx="8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2013</a:t>
            </a:r>
            <a:endParaRPr lang="pt-PT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Resultado de imagem para portuguese flag">
            <a:extLst>
              <a:ext uri="{FF2B5EF4-FFF2-40B4-BE49-F238E27FC236}">
                <a16:creationId xmlns:a16="http://schemas.microsoft.com/office/drawing/2014/main" id="{7CB6141E-4EF2-4895-B89D-3C194F4A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08" y="446405"/>
            <a:ext cx="2783595" cy="15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0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FD245-6FEE-466D-BAD8-19B6ED3D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532" y="1833536"/>
            <a:ext cx="561600" cy="230832"/>
          </a:xfrm>
        </p:spPr>
        <p:txBody>
          <a:bodyPr/>
          <a:lstStyle/>
          <a:p>
            <a:fld id="{FDD65421-0A96-4189-B0AE-AABCB94DE00E}" type="slidenum">
              <a:rPr lang="pt-PT" smtClean="0"/>
              <a:pPr/>
              <a:t>7</a:t>
            </a:fld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15227-A472-4207-9D67-A095AE513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PT" dirty="0"/>
              <a:t>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71F29A-447D-46CC-8440-410F524B0847}"/>
              </a:ext>
            </a:extLst>
          </p:cNvPr>
          <p:cNvCxnSpPr/>
          <p:nvPr/>
        </p:nvCxnSpPr>
        <p:spPr>
          <a:xfrm>
            <a:off x="271745" y="4420789"/>
            <a:ext cx="11737304" cy="720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16">
            <a:extLst>
              <a:ext uri="{FF2B5EF4-FFF2-40B4-BE49-F238E27FC236}">
                <a16:creationId xmlns:a16="http://schemas.microsoft.com/office/drawing/2014/main" id="{9E4A1585-078B-445E-84A0-4E0CC7793659}"/>
              </a:ext>
            </a:extLst>
          </p:cNvPr>
          <p:cNvSpPr/>
          <p:nvPr/>
        </p:nvSpPr>
        <p:spPr>
          <a:xfrm>
            <a:off x="271745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2008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id="{FFE0F7B5-68D4-4209-A46D-5BD51762E3BD}"/>
              </a:ext>
            </a:extLst>
          </p:cNvPr>
          <p:cNvSpPr/>
          <p:nvPr/>
        </p:nvSpPr>
        <p:spPr>
          <a:xfrm>
            <a:off x="1594891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2009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0ED31CC3-64F8-4839-90A4-23D01542AFFE}"/>
              </a:ext>
            </a:extLst>
          </p:cNvPr>
          <p:cNvSpPr/>
          <p:nvPr/>
        </p:nvSpPr>
        <p:spPr>
          <a:xfrm>
            <a:off x="2918037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2010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id="{08C5C5B4-5216-4BB4-AC1B-DE40426F9091}"/>
              </a:ext>
            </a:extLst>
          </p:cNvPr>
          <p:cNvSpPr/>
          <p:nvPr/>
        </p:nvSpPr>
        <p:spPr>
          <a:xfrm>
            <a:off x="4241183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2011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2" name="직사각형 16">
            <a:extLst>
              <a:ext uri="{FF2B5EF4-FFF2-40B4-BE49-F238E27FC236}">
                <a16:creationId xmlns:a16="http://schemas.microsoft.com/office/drawing/2014/main" id="{F003EF65-8FCA-43DA-93E4-E3102A37C2FC}"/>
              </a:ext>
            </a:extLst>
          </p:cNvPr>
          <p:cNvSpPr/>
          <p:nvPr/>
        </p:nvSpPr>
        <p:spPr>
          <a:xfrm>
            <a:off x="5564329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2012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3" name="직사각형 16">
            <a:extLst>
              <a:ext uri="{FF2B5EF4-FFF2-40B4-BE49-F238E27FC236}">
                <a16:creationId xmlns:a16="http://schemas.microsoft.com/office/drawing/2014/main" id="{884A1A7B-2573-4657-B1A6-996E38C2A3C9}"/>
              </a:ext>
            </a:extLst>
          </p:cNvPr>
          <p:cNvSpPr/>
          <p:nvPr/>
        </p:nvSpPr>
        <p:spPr>
          <a:xfrm>
            <a:off x="6887475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2013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4" name="직사각형 16">
            <a:extLst>
              <a:ext uri="{FF2B5EF4-FFF2-40B4-BE49-F238E27FC236}">
                <a16:creationId xmlns:a16="http://schemas.microsoft.com/office/drawing/2014/main" id="{24F93C68-E49E-46DB-BD64-79502B8E66B3}"/>
              </a:ext>
            </a:extLst>
          </p:cNvPr>
          <p:cNvSpPr/>
          <p:nvPr/>
        </p:nvSpPr>
        <p:spPr>
          <a:xfrm>
            <a:off x="8210621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2014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5" name="직사각형 16">
            <a:extLst>
              <a:ext uri="{FF2B5EF4-FFF2-40B4-BE49-F238E27FC236}">
                <a16:creationId xmlns:a16="http://schemas.microsoft.com/office/drawing/2014/main" id="{0C5B6F3F-2800-4212-BC20-82E44B138D96}"/>
              </a:ext>
            </a:extLst>
          </p:cNvPr>
          <p:cNvSpPr/>
          <p:nvPr/>
        </p:nvSpPr>
        <p:spPr>
          <a:xfrm>
            <a:off x="9533767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2015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6" name="직사각형 16">
            <a:extLst>
              <a:ext uri="{FF2B5EF4-FFF2-40B4-BE49-F238E27FC236}">
                <a16:creationId xmlns:a16="http://schemas.microsoft.com/office/drawing/2014/main" id="{BB5AF70D-926E-42DD-9278-0FFD09F0345F}"/>
              </a:ext>
            </a:extLst>
          </p:cNvPr>
          <p:cNvSpPr/>
          <p:nvPr/>
        </p:nvSpPr>
        <p:spPr>
          <a:xfrm>
            <a:off x="10759254" y="4263310"/>
            <a:ext cx="933948" cy="38425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pt-PT" altLang="ko-KR" sz="1600" b="1" dirty="0">
                <a:latin typeface="+mj-lt"/>
                <a:cs typeface="Arial" pitchFamily="34" charset="0"/>
              </a:rPr>
              <a:t>2016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sp>
        <p:nvSpPr>
          <p:cNvPr id="17" name="이등변 삼각형 47">
            <a:extLst>
              <a:ext uri="{FF2B5EF4-FFF2-40B4-BE49-F238E27FC236}">
                <a16:creationId xmlns:a16="http://schemas.microsoft.com/office/drawing/2014/main" id="{7501C4ED-5AC7-4F7F-83B8-798DD18783F5}"/>
              </a:ext>
            </a:extLst>
          </p:cNvPr>
          <p:cNvSpPr/>
          <p:nvPr/>
        </p:nvSpPr>
        <p:spPr>
          <a:xfrm rot="10800000">
            <a:off x="890850" y="3968260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31FCC-3F2A-48EA-BD80-9E2DF1C0AC47}"/>
              </a:ext>
            </a:extLst>
          </p:cNvPr>
          <p:cNvSpPr txBox="1"/>
          <p:nvPr/>
        </p:nvSpPr>
        <p:spPr bwMode="auto">
          <a:xfrm>
            <a:off x="225998" y="2645296"/>
            <a:ext cx="1557907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  <a:cs typeface="Arial" panose="020B0604020202020204" pitchFamily="34" charset="0"/>
              </a:rPr>
              <a:t>Companies  with computerized accounting required to produce, for audit purposes, the SAF-T (PT) according to the OECD Model</a:t>
            </a:r>
            <a:endParaRPr lang="pt-PT" sz="115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62">
            <a:extLst>
              <a:ext uri="{FF2B5EF4-FFF2-40B4-BE49-F238E27FC236}">
                <a16:creationId xmlns:a16="http://schemas.microsoft.com/office/drawing/2014/main" id="{3130D3CB-CCE5-48A7-9AEB-88AA1CD8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83" y="2021891"/>
            <a:ext cx="1440160" cy="7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1</a:t>
            </a:r>
          </a:p>
          <a:p>
            <a:pPr algn="ctr">
              <a:lnSpc>
                <a:spcPts val="18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SAF-T </a:t>
            </a:r>
          </a:p>
          <a:p>
            <a:pPr algn="ctr">
              <a:lnSpc>
                <a:spcPts val="18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45BF1-8B13-4C0D-82A9-456DD0EBC424}"/>
              </a:ext>
            </a:extLst>
          </p:cNvPr>
          <p:cNvSpPr txBox="1"/>
          <p:nvPr/>
        </p:nvSpPr>
        <p:spPr bwMode="auto">
          <a:xfrm>
            <a:off x="2279717" y="2964250"/>
            <a:ext cx="206196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New web tool, mandatory</a:t>
            </a:r>
            <a:br>
              <a:rPr lang="en-US" sz="1150" dirty="0">
                <a:latin typeface="+mj-lt"/>
              </a:rPr>
            </a:br>
            <a:r>
              <a:rPr lang="en-US" sz="1150" dirty="0">
                <a:latin typeface="+mj-lt"/>
              </a:rPr>
              <a:t>for self-employed and for </a:t>
            </a:r>
            <a:br>
              <a:rPr lang="en-US" sz="1150" dirty="0">
                <a:latin typeface="+mj-lt"/>
              </a:rPr>
            </a:br>
            <a:r>
              <a:rPr lang="en-US" sz="1150" dirty="0">
                <a:latin typeface="+mj-lt"/>
              </a:rPr>
              <a:t>issuing the Invoices to </a:t>
            </a:r>
            <a:br>
              <a:rPr lang="en-US" sz="1150" dirty="0">
                <a:latin typeface="+mj-lt"/>
              </a:rPr>
            </a:br>
            <a:r>
              <a:rPr lang="en-US" sz="1150" dirty="0">
                <a:latin typeface="+mj-lt"/>
              </a:rPr>
              <a:t>their clients, replacing the previous paper receipts </a:t>
            </a:r>
            <a:endParaRPr lang="pt-PT" sz="1150" dirty="0">
              <a:latin typeface="+mj-lt"/>
            </a:endParaRP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700642AC-CBF7-4EE8-ACA4-A5955FCA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581" y="2379330"/>
            <a:ext cx="208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Invoice/Receipt</a:t>
            </a:r>
            <a:br>
              <a:rPr lang="en-US" sz="2000" b="1" dirty="0">
                <a:solidFill>
                  <a:schemeClr val="accent1"/>
                </a:solidFill>
                <a:latin typeface="+mj-lt"/>
              </a:rPr>
            </a:br>
            <a:r>
              <a:rPr lang="en-US" sz="2000" b="1" dirty="0">
                <a:solidFill>
                  <a:schemeClr val="accent1"/>
                </a:solidFill>
                <a:latin typeface="+mj-lt"/>
              </a:rPr>
              <a:t>Issuing 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이등변 삼각형 47">
            <a:extLst>
              <a:ext uri="{FF2B5EF4-FFF2-40B4-BE49-F238E27FC236}">
                <a16:creationId xmlns:a16="http://schemas.microsoft.com/office/drawing/2014/main" id="{4A108515-20E3-4286-BCF3-0B1C0AA1F6A7}"/>
              </a:ext>
            </a:extLst>
          </p:cNvPr>
          <p:cNvSpPr/>
          <p:nvPr/>
        </p:nvSpPr>
        <p:spPr>
          <a:xfrm rot="10800000">
            <a:off x="3196597" y="3968259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23" name="이등변 삼각형 47">
            <a:extLst>
              <a:ext uri="{FF2B5EF4-FFF2-40B4-BE49-F238E27FC236}">
                <a16:creationId xmlns:a16="http://schemas.microsoft.com/office/drawing/2014/main" id="{233EE46E-B2D6-47D0-9E1E-60696B258F07}"/>
              </a:ext>
            </a:extLst>
          </p:cNvPr>
          <p:cNvSpPr/>
          <p:nvPr/>
        </p:nvSpPr>
        <p:spPr>
          <a:xfrm rot="10800000" flipV="1">
            <a:off x="3196597" y="4733528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825CC0F0-0A01-4597-AF90-B18AE30B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022" y="5066503"/>
            <a:ext cx="2073350" cy="7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2</a:t>
            </a:r>
          </a:p>
          <a:p>
            <a:pPr algn="ctr">
              <a:lnSpc>
                <a:spcPts val="18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Software Certification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E72BAE-2F2C-4106-B398-25DFE44BF39D}"/>
              </a:ext>
            </a:extLst>
          </p:cNvPr>
          <p:cNvSpPr txBox="1"/>
          <p:nvPr/>
        </p:nvSpPr>
        <p:spPr bwMode="auto">
          <a:xfrm>
            <a:off x="1999928" y="5731410"/>
            <a:ext cx="2621538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Businesses are required to use exclusively invoicing programs which have been subjected to certification by the Taxation and Customs Authority</a:t>
            </a:r>
            <a:endParaRPr lang="pt-PT" sz="115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9CFD0D48-FFB4-401D-AD05-CEAB3E7A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201" y="2069232"/>
            <a:ext cx="17879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VAT Rates Increase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8813D7-8AED-4CC3-9B8B-95F6524FAC48}"/>
              </a:ext>
            </a:extLst>
          </p:cNvPr>
          <p:cNvSpPr txBox="1"/>
          <p:nvPr/>
        </p:nvSpPr>
        <p:spPr bwMode="auto">
          <a:xfrm>
            <a:off x="4508008" y="2573288"/>
            <a:ext cx="1616573" cy="115416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Standard rate inflated </a:t>
            </a:r>
            <a:br>
              <a:rPr lang="en-US" sz="1150" dirty="0">
                <a:latin typeface="+mj-lt"/>
              </a:rPr>
            </a:br>
            <a:r>
              <a:rPr lang="en-US" sz="1150" dirty="0">
                <a:latin typeface="+mj-lt"/>
              </a:rPr>
              <a:t>3 bps to 23%.</a:t>
            </a:r>
            <a:br>
              <a:rPr lang="en-US" sz="1150" dirty="0">
                <a:latin typeface="+mj-lt"/>
              </a:rPr>
            </a:br>
            <a:r>
              <a:rPr lang="en-US" sz="1150" dirty="0">
                <a:latin typeface="+mj-lt"/>
              </a:rPr>
              <a:t>Several reduced rates increased to the standard (some from 5%)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6599CB-2618-4BEF-81E7-A70616D65584}"/>
              </a:ext>
            </a:extLst>
          </p:cNvPr>
          <p:cNvSpPr txBox="1"/>
          <p:nvPr/>
        </p:nvSpPr>
        <p:spPr bwMode="auto">
          <a:xfrm>
            <a:off x="6175520" y="3141222"/>
            <a:ext cx="1787065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Mandatory submission of invoices for businesses; invoice portal goes live and is center stage</a:t>
            </a:r>
            <a:endParaRPr lang="pt-PT" sz="1150" dirty="0">
              <a:latin typeface="+mj-lt"/>
            </a:endParaRP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id="{09EE1754-1733-41DB-8A25-0C812B94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657" y="2383458"/>
            <a:ext cx="1537442" cy="78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3</a:t>
            </a:r>
          </a:p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e-Invoice launched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이등변 삼각형 47">
            <a:extLst>
              <a:ext uri="{FF2B5EF4-FFF2-40B4-BE49-F238E27FC236}">
                <a16:creationId xmlns:a16="http://schemas.microsoft.com/office/drawing/2014/main" id="{CC592CDC-DAF7-49A0-87CC-EABD6BFD8CB0}"/>
              </a:ext>
            </a:extLst>
          </p:cNvPr>
          <p:cNvSpPr/>
          <p:nvPr/>
        </p:nvSpPr>
        <p:spPr>
          <a:xfrm rot="10800000">
            <a:off x="6954951" y="3968260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31" name="이등변 삼각형 47">
            <a:extLst>
              <a:ext uri="{FF2B5EF4-FFF2-40B4-BE49-F238E27FC236}">
                <a16:creationId xmlns:a16="http://schemas.microsoft.com/office/drawing/2014/main" id="{CCCC0807-34CA-41A6-A0E8-BAEC3EE3EEEF}"/>
              </a:ext>
            </a:extLst>
          </p:cNvPr>
          <p:cNvSpPr/>
          <p:nvPr/>
        </p:nvSpPr>
        <p:spPr>
          <a:xfrm rot="10800000" flipV="1">
            <a:off x="6954951" y="4733528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32" name="TextBox 62">
            <a:extLst>
              <a:ext uri="{FF2B5EF4-FFF2-40B4-BE49-F238E27FC236}">
                <a16:creationId xmlns:a16="http://schemas.microsoft.com/office/drawing/2014/main" id="{7D901135-7555-42FF-8E85-9D29FD4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376" y="5066503"/>
            <a:ext cx="2073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Printing-Houses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710A2-92D3-430C-BF47-910828BAFA55}"/>
              </a:ext>
            </a:extLst>
          </p:cNvPr>
          <p:cNvSpPr txBox="1"/>
          <p:nvPr/>
        </p:nvSpPr>
        <p:spPr bwMode="auto">
          <a:xfrm>
            <a:off x="6060939" y="5641012"/>
            <a:ext cx="2016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Support for printing-houses to electronically identify the ranges of  paper invoices provided to their customers</a:t>
            </a:r>
            <a:endParaRPr lang="pt-PT" sz="115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E39BF-CCE3-4889-B812-8F6697B89EA5}"/>
              </a:ext>
            </a:extLst>
          </p:cNvPr>
          <p:cNvSpPr txBox="1"/>
          <p:nvPr/>
        </p:nvSpPr>
        <p:spPr bwMode="auto">
          <a:xfrm>
            <a:off x="8105890" y="2870853"/>
            <a:ext cx="122413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All goods transported must be accompanied by an electronic document</a:t>
            </a:r>
            <a:endParaRPr lang="pt-PT" sz="1150" dirty="0">
              <a:latin typeface="+mj-lt"/>
            </a:endParaRPr>
          </a:p>
        </p:txBody>
      </p:sp>
      <p:sp>
        <p:nvSpPr>
          <p:cNvPr id="35" name="TextBox 62">
            <a:extLst>
              <a:ext uri="{FF2B5EF4-FFF2-40B4-BE49-F238E27FC236}">
                <a16:creationId xmlns:a16="http://schemas.microsoft.com/office/drawing/2014/main" id="{FC48295C-7893-4558-9C8D-5EDC1291D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03" y="2404040"/>
            <a:ext cx="1541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Transport documents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6" name="이등변 삼각형 47">
            <a:extLst>
              <a:ext uri="{FF2B5EF4-FFF2-40B4-BE49-F238E27FC236}">
                <a16:creationId xmlns:a16="http://schemas.microsoft.com/office/drawing/2014/main" id="{DF5E5566-4DBE-43EF-9BFD-264E1FB09866}"/>
              </a:ext>
            </a:extLst>
          </p:cNvPr>
          <p:cNvSpPr/>
          <p:nvPr/>
        </p:nvSpPr>
        <p:spPr>
          <a:xfrm rot="10800000">
            <a:off x="8603858" y="3968260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37" name="이등변 삼각형 47">
            <a:extLst>
              <a:ext uri="{FF2B5EF4-FFF2-40B4-BE49-F238E27FC236}">
                <a16:creationId xmlns:a16="http://schemas.microsoft.com/office/drawing/2014/main" id="{3AE513DC-44A7-4984-A325-A021839CC247}"/>
              </a:ext>
            </a:extLst>
          </p:cNvPr>
          <p:cNvSpPr/>
          <p:nvPr/>
        </p:nvSpPr>
        <p:spPr>
          <a:xfrm rot="10800000" flipV="1">
            <a:off x="8603858" y="4733528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38" name="TextBox 62">
            <a:extLst>
              <a:ext uri="{FF2B5EF4-FFF2-40B4-BE49-F238E27FC236}">
                <a16:creationId xmlns:a16="http://schemas.microsoft.com/office/drawing/2014/main" id="{D0A7754C-E15D-453C-9016-C2DFC427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886" y="5074599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Lottery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4314C7-0D06-4811-B385-47B2EEBEA3DE}"/>
              </a:ext>
            </a:extLst>
          </p:cNvPr>
          <p:cNvSpPr txBox="1"/>
          <p:nvPr/>
        </p:nvSpPr>
        <p:spPr bwMode="auto">
          <a:xfrm>
            <a:off x="7976157" y="5453608"/>
            <a:ext cx="148360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First lottery in April 17, broadcast on national TV; 7.9 million consumers were awarded coupons</a:t>
            </a:r>
            <a:endParaRPr lang="pt-PT" sz="1150" dirty="0">
              <a:latin typeface="+mj-lt"/>
            </a:endParaRPr>
          </a:p>
        </p:txBody>
      </p:sp>
      <p:sp>
        <p:nvSpPr>
          <p:cNvPr id="40" name="오각형 4">
            <a:extLst>
              <a:ext uri="{FF2B5EF4-FFF2-40B4-BE49-F238E27FC236}">
                <a16:creationId xmlns:a16="http://schemas.microsoft.com/office/drawing/2014/main" id="{A25D330D-A187-4BDC-9E0C-B21CFDF2E12E}"/>
              </a:ext>
            </a:extLst>
          </p:cNvPr>
          <p:cNvSpPr/>
          <p:nvPr/>
        </p:nvSpPr>
        <p:spPr>
          <a:xfrm>
            <a:off x="11776245" y="4262838"/>
            <a:ext cx="388691" cy="385200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ko-KR" altLang="en-US" sz="1200" dirty="0">
              <a:latin typeface="+mj-lt"/>
              <a:cs typeface="Arial" pitchFamily="34" charset="0"/>
            </a:endParaRPr>
          </a:p>
        </p:txBody>
      </p:sp>
      <p:sp>
        <p:nvSpPr>
          <p:cNvPr id="41" name="이등변 삼각형 47">
            <a:extLst>
              <a:ext uri="{FF2B5EF4-FFF2-40B4-BE49-F238E27FC236}">
                <a16:creationId xmlns:a16="http://schemas.microsoft.com/office/drawing/2014/main" id="{36D6656A-4129-4D1D-9CE1-236429AAAE72}"/>
              </a:ext>
            </a:extLst>
          </p:cNvPr>
          <p:cNvSpPr/>
          <p:nvPr/>
        </p:nvSpPr>
        <p:spPr>
          <a:xfrm rot="10800000" flipV="1">
            <a:off x="10189618" y="4733528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42" name="TextBox 62">
            <a:extLst>
              <a:ext uri="{FF2B5EF4-FFF2-40B4-BE49-F238E27FC236}">
                <a16:creationId xmlns:a16="http://schemas.microsoft.com/office/drawing/2014/main" id="{9CF2CB43-1DFB-47FA-ACAF-A70DA01FD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1" y="4910451"/>
            <a:ext cx="201056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e-invoice for </a:t>
            </a:r>
          </a:p>
          <a:p>
            <a:pPr algn="ctr">
              <a:lnSpc>
                <a:spcPts val="264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individual tax returns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1BD677-8B5F-47F5-B236-5A7BFCECD921}"/>
              </a:ext>
            </a:extLst>
          </p:cNvPr>
          <p:cNvSpPr txBox="1"/>
          <p:nvPr/>
        </p:nvSpPr>
        <p:spPr bwMode="auto">
          <a:xfrm>
            <a:off x="9488760" y="5943436"/>
            <a:ext cx="184524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" dirty="0">
                <a:latin typeface="+mj-lt"/>
              </a:rPr>
              <a:t>All individual income tax deductions are supported by invoices coming through e-invoice</a:t>
            </a:r>
            <a:endParaRPr lang="pt-PT" sz="115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1C3FD0-3B4A-4933-A338-1E90BF3B9098}"/>
              </a:ext>
            </a:extLst>
          </p:cNvPr>
          <p:cNvSpPr txBox="1"/>
          <p:nvPr/>
        </p:nvSpPr>
        <p:spPr bwMode="auto">
          <a:xfrm>
            <a:off x="9953440" y="3199737"/>
            <a:ext cx="200150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" dirty="0">
                <a:latin typeface="+mj-lt"/>
              </a:rPr>
              <a:t>Analysis of the data is on-going and new cross-referencing algorithms are being developed</a:t>
            </a:r>
            <a:endParaRPr lang="pt-PT" sz="1150" dirty="0">
              <a:latin typeface="+mj-lt"/>
            </a:endParaRPr>
          </a:p>
        </p:txBody>
      </p:sp>
      <p:sp>
        <p:nvSpPr>
          <p:cNvPr id="45" name="TextBox 62">
            <a:extLst>
              <a:ext uri="{FF2B5EF4-FFF2-40B4-BE49-F238E27FC236}">
                <a16:creationId xmlns:a16="http://schemas.microsoft.com/office/drawing/2014/main" id="{BFAC0A98-ED7B-4991-ADAE-D6E6AC57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941" y="2285170"/>
            <a:ext cx="24220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Strengthening </a:t>
            </a:r>
          </a:p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맑은 고딕" pitchFamily="50" charset="-127"/>
                <a:cs typeface="Arial" pitchFamily="34" charset="0"/>
              </a:rPr>
              <a:t>the cross referencing system</a:t>
            </a:r>
            <a:endParaRPr lang="en-US" altLang="ko-KR" sz="2000" b="1" dirty="0">
              <a:solidFill>
                <a:schemeClr val="accent1"/>
              </a:solidFill>
              <a:latin typeface="+mj-lt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6" name="이등변 삼각형 47">
            <a:extLst>
              <a:ext uri="{FF2B5EF4-FFF2-40B4-BE49-F238E27FC236}">
                <a16:creationId xmlns:a16="http://schemas.microsoft.com/office/drawing/2014/main" id="{63906365-259E-43CB-AEEE-901684C02346}"/>
              </a:ext>
            </a:extLst>
          </p:cNvPr>
          <p:cNvSpPr/>
          <p:nvPr/>
        </p:nvSpPr>
        <p:spPr>
          <a:xfrm rot="10800000">
            <a:off x="10945702" y="3968260"/>
            <a:ext cx="228203" cy="261212"/>
          </a:xfrm>
          <a:prstGeom prst="triangle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  <a:cs typeface="Arial" pitchFamily="34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36FE6C3-523E-45E9-8251-559BE249F962}"/>
              </a:ext>
            </a:extLst>
          </p:cNvPr>
          <p:cNvSpPr txBox="1">
            <a:spLocks/>
          </p:cNvSpPr>
          <p:nvPr/>
        </p:nvSpPr>
        <p:spPr>
          <a:xfrm>
            <a:off x="1160400" y="517525"/>
            <a:ext cx="10173600" cy="286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PT" sz="1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/>
              <a:t>E-invoicing as a tool to combat tax evasion – The Portuguese Experience</a:t>
            </a:r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DE4E6E-5DD7-477C-98AD-583267770B6F}"/>
              </a:ext>
            </a:extLst>
          </p:cNvPr>
          <p:cNvSpPr/>
          <p:nvPr/>
        </p:nvSpPr>
        <p:spPr>
          <a:xfrm>
            <a:off x="174894" y="1656880"/>
            <a:ext cx="1716331" cy="2620469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+mj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4A267EF-FFEC-43D5-9A68-793D1A834B33}"/>
              </a:ext>
            </a:extLst>
          </p:cNvPr>
          <p:cNvSpPr/>
          <p:nvPr/>
        </p:nvSpPr>
        <p:spPr>
          <a:xfrm>
            <a:off x="1999928" y="5052407"/>
            <a:ext cx="2678412" cy="1783493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19DA894-6C17-469B-8B51-DB73CBB996F4}"/>
              </a:ext>
            </a:extLst>
          </p:cNvPr>
          <p:cNvSpPr/>
          <p:nvPr/>
        </p:nvSpPr>
        <p:spPr>
          <a:xfrm>
            <a:off x="6077939" y="2288375"/>
            <a:ext cx="1982223" cy="1902044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atin typeface="+mj-lt"/>
            </a:endParaRPr>
          </a:p>
        </p:txBody>
      </p:sp>
      <p:pic>
        <p:nvPicPr>
          <p:cNvPr id="51" name="Picture 2" descr="Resultado de imagem para portuguese flag">
            <a:extLst>
              <a:ext uri="{FF2B5EF4-FFF2-40B4-BE49-F238E27FC236}">
                <a16:creationId xmlns:a16="http://schemas.microsoft.com/office/drawing/2014/main" id="{2F21609D-E118-4B39-AE59-22CDC009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87" y="446406"/>
            <a:ext cx="2602615" cy="14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937A76-67C6-42A5-AEDC-93903E3ED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800" y="2782669"/>
            <a:ext cx="901720" cy="64633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02.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7ACE2-C174-4D40-AD65-A4F3D71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8</a:t>
            </a:fld>
            <a:endParaRPr lang="pt-PT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82235E-E480-462B-A262-85E8D3CCD4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D9FD87-F447-499F-BB0C-2DF2BF6D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01" y="3436400"/>
            <a:ext cx="3479002" cy="1938992"/>
          </a:xfrm>
        </p:spPr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rESULTS</a:t>
            </a:r>
            <a:r>
              <a:rPr lang="en-GB" dirty="0">
                <a:solidFill>
                  <a:srgbClr val="0070C0"/>
                </a:solidFill>
              </a:rPr>
              <a:t>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E-invoicing reform</a:t>
            </a:r>
            <a:endParaRPr lang="pt-PT" dirty="0">
              <a:solidFill>
                <a:srgbClr val="0070C0"/>
              </a:solidFill>
            </a:endParaRP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00628E73-4274-4B1E-803B-1CEB68BA0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5"/>
          <a:stretch/>
        </p:blipFill>
        <p:spPr bwMode="auto">
          <a:xfrm>
            <a:off x="3927802" y="0"/>
            <a:ext cx="826102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2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802099D-112E-4515-B084-E91474708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9" t="27663" r="7263" b="17031"/>
          <a:stretch/>
        </p:blipFill>
        <p:spPr>
          <a:xfrm>
            <a:off x="8055890" y="779210"/>
            <a:ext cx="3912591" cy="21187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5B0EC9-20F5-4B63-8B98-814C51C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5421-0A96-4189-B0AE-AABCB94DE00E}" type="slidenum">
              <a:rPr lang="pt-PT" smtClean="0"/>
              <a:pPr/>
              <a:t>9</a:t>
            </a:fld>
            <a:endParaRPr lang="pt-P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2447A-8EA9-46FE-839B-1191EC9B69CE}"/>
              </a:ext>
            </a:extLst>
          </p:cNvPr>
          <p:cNvSpPr txBox="1"/>
          <p:nvPr/>
        </p:nvSpPr>
        <p:spPr>
          <a:xfrm>
            <a:off x="614559" y="2384069"/>
            <a:ext cx="109604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INNOVATIVE MODEL IN EUROPE TO CURB SHADOW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COST FOR THE TAX AUTHORITY WAS LOWER THAN EXPECTED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GOOD ACCEPTANCE BY THE BUSINESS COMMUNITY - </a:t>
            </a:r>
            <a:r>
              <a:rPr lang="en-US" b="1" dirty="0"/>
              <a:t>BUSINESS FRIENDLY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/>
              <a:t>MAJOR CHANGES IN CULTURAL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INVOICING CONTROL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100,000 COMPANIES WITH INVOICES WITHOUT VAT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220,000 COMPANIES ASSESSED LESS OR DEDUCTED MORE VAT THAN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528,000 VAT TAXPAYERS WITH IRREGULARITIES – 40% VOLUNTARY REGULARIZATION</a:t>
            </a:r>
            <a:endParaRPr lang="pt-PT" b="1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6113AE1-E07C-4E32-9DE7-0AF63799D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7999" y="1263600"/>
            <a:ext cx="4527039" cy="286232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50561B-8272-4F01-B553-3E03BC836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7999" y="1275479"/>
            <a:ext cx="6040437" cy="590931"/>
          </a:xfrm>
        </p:spPr>
        <p:txBody>
          <a:bodyPr/>
          <a:lstStyle/>
          <a:p>
            <a:r>
              <a:rPr lang="pt-PT" sz="3600" dirty="0"/>
              <a:t>KEY ACHIEVEMENTS</a:t>
            </a:r>
            <a:endParaRPr lang="pt-PT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773A57C-B94D-44CD-AE14-D36C8F84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00" y="365125"/>
            <a:ext cx="10173600" cy="286232"/>
          </a:xfrm>
        </p:spPr>
        <p:txBody>
          <a:bodyPr/>
          <a:lstStyle/>
          <a:p>
            <a:r>
              <a:rPr lang="en-US" i="1" dirty="0"/>
              <a:t>E-invoicing as a tool to combat tax evasion</a:t>
            </a:r>
            <a:r>
              <a:rPr lang="pt-PT" i="1" dirty="0"/>
              <a:t> – The Portuguese Experience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15511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82D8AC9F-8E14-4634-8280-A57976BEB5CF}" vid="{5DA75300-9A05-49C4-80F6-421ECB9BF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939</Words>
  <Application>Microsoft Office PowerPoint</Application>
  <PresentationFormat>Widescreen</PresentationFormat>
  <Paragraphs>224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바탕</vt:lpstr>
      <vt:lpstr>맑은 고딕</vt:lpstr>
      <vt:lpstr>MS PGothic</vt:lpstr>
      <vt:lpstr>Arial</vt:lpstr>
      <vt:lpstr>Calibri</vt:lpstr>
      <vt:lpstr>Times New Roman</vt:lpstr>
      <vt:lpstr>Wingdings</vt:lpstr>
      <vt:lpstr>PowerPoint</vt:lpstr>
      <vt:lpstr>E-invoicing as a tool to combat tax evasion</vt:lpstr>
      <vt:lpstr>E-invoicing as a tool to combat tax evasion – The Portuguese Experience</vt:lpstr>
      <vt:lpstr>E-INVOICING REFORM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PowerPoint Presentation</vt:lpstr>
      <vt:lpstr>rESULTS  E-invoicing reform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E-invoicing as a tool to combat tax evasion – The Portuguese Experience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da Família e Ownership</dc:title>
  <cp:lastModifiedBy>Paulo Núncio</cp:lastModifiedBy>
  <cp:revision>25</cp:revision>
  <dcterms:modified xsi:type="dcterms:W3CDTF">2019-04-15T15:40:52Z</dcterms:modified>
</cp:coreProperties>
</file>